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Override1.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notesMasterIdLst>
    <p:notesMasterId r:id="rId115"/>
  </p:notesMasterIdLst>
  <p:handoutMasterIdLst>
    <p:handoutMasterId r:id="rId116"/>
  </p:handoutMasterIdLst>
  <p:sldIdLst>
    <p:sldId id="256" r:id="rId5"/>
    <p:sldId id="419" r:id="rId6"/>
    <p:sldId id="405" r:id="rId7"/>
    <p:sldId id="404" r:id="rId8"/>
    <p:sldId id="279" r:id="rId9"/>
    <p:sldId id="389" r:id="rId10"/>
    <p:sldId id="420" r:id="rId11"/>
    <p:sldId id="400" r:id="rId12"/>
    <p:sldId id="391" r:id="rId13"/>
    <p:sldId id="395" r:id="rId14"/>
    <p:sldId id="398" r:id="rId15"/>
    <p:sldId id="283" r:id="rId16"/>
    <p:sldId id="408" r:id="rId17"/>
    <p:sldId id="403" r:id="rId18"/>
    <p:sldId id="409" r:id="rId19"/>
    <p:sldId id="402" r:id="rId20"/>
    <p:sldId id="299" r:id="rId21"/>
    <p:sldId id="386" r:id="rId22"/>
    <p:sldId id="292" r:id="rId23"/>
    <p:sldId id="293" r:id="rId24"/>
    <p:sldId id="286" r:id="rId25"/>
    <p:sldId id="287" r:id="rId26"/>
    <p:sldId id="288" r:id="rId27"/>
    <p:sldId id="290" r:id="rId28"/>
    <p:sldId id="410" r:id="rId29"/>
    <p:sldId id="302" r:id="rId30"/>
    <p:sldId id="385" r:id="rId31"/>
    <p:sldId id="294" r:id="rId32"/>
    <p:sldId id="295" r:id="rId33"/>
    <p:sldId id="296" r:id="rId34"/>
    <p:sldId id="297" r:id="rId35"/>
    <p:sldId id="298" r:id="rId36"/>
    <p:sldId id="306" r:id="rId37"/>
    <p:sldId id="411" r:id="rId38"/>
    <p:sldId id="304" r:id="rId39"/>
    <p:sldId id="384" r:id="rId40"/>
    <p:sldId id="307" r:id="rId41"/>
    <p:sldId id="308" r:id="rId42"/>
    <p:sldId id="312" r:id="rId43"/>
    <p:sldId id="309" r:id="rId44"/>
    <p:sldId id="310" r:id="rId45"/>
    <p:sldId id="396" r:id="rId46"/>
    <p:sldId id="316" r:id="rId47"/>
    <p:sldId id="412" r:id="rId48"/>
    <p:sldId id="315" r:id="rId49"/>
    <p:sldId id="383" r:id="rId50"/>
    <p:sldId id="317" r:id="rId51"/>
    <p:sldId id="318" r:id="rId52"/>
    <p:sldId id="320" r:id="rId53"/>
    <p:sldId id="321" r:id="rId54"/>
    <p:sldId id="311" r:id="rId55"/>
    <p:sldId id="325" r:id="rId56"/>
    <p:sldId id="413" r:id="rId57"/>
    <p:sldId id="414" r:id="rId58"/>
    <p:sldId id="324" r:id="rId59"/>
    <p:sldId id="378" r:id="rId60"/>
    <p:sldId id="326" r:id="rId61"/>
    <p:sldId id="327" r:id="rId62"/>
    <p:sldId id="328" r:id="rId63"/>
    <p:sldId id="329" r:id="rId64"/>
    <p:sldId id="330" r:id="rId65"/>
    <p:sldId id="333" r:id="rId66"/>
    <p:sldId id="334" r:id="rId67"/>
    <p:sldId id="335" r:id="rId68"/>
    <p:sldId id="336" r:id="rId69"/>
    <p:sldId id="340" r:id="rId70"/>
    <p:sldId id="338" r:id="rId71"/>
    <p:sldId id="339" r:id="rId72"/>
    <p:sldId id="337" r:id="rId73"/>
    <p:sldId id="343" r:id="rId74"/>
    <p:sldId id="415" r:id="rId75"/>
    <p:sldId id="342" r:id="rId76"/>
    <p:sldId id="379" r:id="rId77"/>
    <p:sldId id="344" r:id="rId78"/>
    <p:sldId id="350" r:id="rId79"/>
    <p:sldId id="345" r:id="rId80"/>
    <p:sldId id="346" r:id="rId81"/>
    <p:sldId id="347" r:id="rId82"/>
    <p:sldId id="348" r:id="rId83"/>
    <p:sldId id="354" r:id="rId84"/>
    <p:sldId id="407" r:id="rId85"/>
    <p:sldId id="353" r:id="rId86"/>
    <p:sldId id="380" r:id="rId87"/>
    <p:sldId id="355" r:id="rId88"/>
    <p:sldId id="357" r:id="rId89"/>
    <p:sldId id="358" r:id="rId90"/>
    <p:sldId id="362" r:id="rId91"/>
    <p:sldId id="417" r:id="rId92"/>
    <p:sldId id="361" r:id="rId93"/>
    <p:sldId id="381" r:id="rId94"/>
    <p:sldId id="363" r:id="rId95"/>
    <p:sldId id="364" r:id="rId96"/>
    <p:sldId id="365" r:id="rId97"/>
    <p:sldId id="366" r:id="rId98"/>
    <p:sldId id="367" r:id="rId99"/>
    <p:sldId id="371" r:id="rId100"/>
    <p:sldId id="418" r:id="rId101"/>
    <p:sldId id="370" r:id="rId102"/>
    <p:sldId id="382" r:id="rId103"/>
    <p:sldId id="372" r:id="rId104"/>
    <p:sldId id="373" r:id="rId105"/>
    <p:sldId id="374" r:id="rId106"/>
    <p:sldId id="375" r:id="rId107"/>
    <p:sldId id="376" r:id="rId108"/>
    <p:sldId id="406" r:id="rId109"/>
    <p:sldId id="278" r:id="rId110"/>
    <p:sldId id="263" r:id="rId111"/>
    <p:sldId id="268" r:id="rId112"/>
    <p:sldId id="260" r:id="rId113"/>
    <p:sldId id="271" r:id="rId114"/>
  </p:sldIdLst>
  <p:sldSz cx="14630400" cy="822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E14398-A043-E741-49C9-CE87C86B7BC7}" name="Marc Hall" initials="MKH" userId="Marc H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16A"/>
    <a:srgbClr val="65676D"/>
    <a:srgbClr val="D8DA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9" autoAdjust="0"/>
    <p:restoredTop sz="95260" autoAdjust="0"/>
  </p:normalViewPr>
  <p:slideViewPr>
    <p:cSldViewPr snapToGrid="0">
      <p:cViewPr varScale="1">
        <p:scale>
          <a:sx n="51" d="100"/>
          <a:sy n="51" d="100"/>
        </p:scale>
        <p:origin x="716" y="4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Givens" userId="ae8f0884-439f-40b7-a9d8-b7b79065a457" providerId="ADAL" clId="{B33474F7-8F3C-4172-86FA-ABF1CF109506}"/>
    <pc:docChg chg="custSel modSld">
      <pc:chgData name="Mary Givens" userId="ae8f0884-439f-40b7-a9d8-b7b79065a457" providerId="ADAL" clId="{B33474F7-8F3C-4172-86FA-ABF1CF109506}" dt="2023-08-04T15:06:43.466" v="25" actId="20577"/>
      <pc:docMkLst>
        <pc:docMk/>
      </pc:docMkLst>
      <pc:sldChg chg="modSp mod">
        <pc:chgData name="Mary Givens" userId="ae8f0884-439f-40b7-a9d8-b7b79065a457" providerId="ADAL" clId="{B33474F7-8F3C-4172-86FA-ABF1CF109506}" dt="2023-07-21T14:52:12.040" v="17" actId="313"/>
        <pc:sldMkLst>
          <pc:docMk/>
          <pc:sldMk cId="2575561957" sldId="371"/>
        </pc:sldMkLst>
        <pc:spChg chg="mod">
          <ac:chgData name="Mary Givens" userId="ae8f0884-439f-40b7-a9d8-b7b79065a457" providerId="ADAL" clId="{B33474F7-8F3C-4172-86FA-ABF1CF109506}" dt="2023-07-21T14:52:12.040" v="17" actId="313"/>
          <ac:spMkLst>
            <pc:docMk/>
            <pc:sldMk cId="2575561957" sldId="371"/>
            <ac:spMk id="3" creationId="{2560AE04-86A6-46E9-B9BF-D1BDB3A6EAAB}"/>
          </ac:spMkLst>
        </pc:spChg>
      </pc:sldChg>
      <pc:sldChg chg="modSp mod">
        <pc:chgData name="Mary Givens" userId="ae8f0884-439f-40b7-a9d8-b7b79065a457" providerId="ADAL" clId="{B33474F7-8F3C-4172-86FA-ABF1CF109506}" dt="2023-07-21T12:43:35.287" v="1" actId="255"/>
        <pc:sldMkLst>
          <pc:docMk/>
          <pc:sldMk cId="3484238639" sldId="391"/>
        </pc:sldMkLst>
        <pc:spChg chg="mod">
          <ac:chgData name="Mary Givens" userId="ae8f0884-439f-40b7-a9d8-b7b79065a457" providerId="ADAL" clId="{B33474F7-8F3C-4172-86FA-ABF1CF109506}" dt="2023-07-21T12:43:24.729" v="0" actId="255"/>
          <ac:spMkLst>
            <pc:docMk/>
            <pc:sldMk cId="3484238639" sldId="391"/>
            <ac:spMk id="6" creationId="{221FE257-D120-8C1A-94EA-A5BC50B437FD}"/>
          </ac:spMkLst>
        </pc:spChg>
        <pc:spChg chg="mod">
          <ac:chgData name="Mary Givens" userId="ae8f0884-439f-40b7-a9d8-b7b79065a457" providerId="ADAL" clId="{B33474F7-8F3C-4172-86FA-ABF1CF109506}" dt="2023-07-21T12:43:35.287" v="1" actId="255"/>
          <ac:spMkLst>
            <pc:docMk/>
            <pc:sldMk cId="3484238639" sldId="391"/>
            <ac:spMk id="34" creationId="{8F8161AF-AD17-1C5A-E818-35844D1C5F30}"/>
          </ac:spMkLst>
        </pc:spChg>
      </pc:sldChg>
      <pc:sldChg chg="modSp mod">
        <pc:chgData name="Mary Givens" userId="ae8f0884-439f-40b7-a9d8-b7b79065a457" providerId="ADAL" clId="{B33474F7-8F3C-4172-86FA-ABF1CF109506}" dt="2023-07-21T12:52:14.016" v="4" actId="14100"/>
        <pc:sldMkLst>
          <pc:docMk/>
          <pc:sldMk cId="2854326723" sldId="398"/>
        </pc:sldMkLst>
        <pc:spChg chg="mod">
          <ac:chgData name="Mary Givens" userId="ae8f0884-439f-40b7-a9d8-b7b79065a457" providerId="ADAL" clId="{B33474F7-8F3C-4172-86FA-ABF1CF109506}" dt="2023-07-21T12:51:53.614" v="2" actId="14100"/>
          <ac:spMkLst>
            <pc:docMk/>
            <pc:sldMk cId="2854326723" sldId="398"/>
            <ac:spMk id="31" creationId="{29A8F2A6-CA3B-8751-4634-AD33BFB26896}"/>
          </ac:spMkLst>
        </pc:spChg>
        <pc:spChg chg="mod">
          <ac:chgData name="Mary Givens" userId="ae8f0884-439f-40b7-a9d8-b7b79065a457" providerId="ADAL" clId="{B33474F7-8F3C-4172-86FA-ABF1CF109506}" dt="2023-07-21T12:51:59.386" v="3" actId="14100"/>
          <ac:spMkLst>
            <pc:docMk/>
            <pc:sldMk cId="2854326723" sldId="398"/>
            <ac:spMk id="38" creationId="{A8B84B9F-A648-9C86-59D7-EEF426E7E19A}"/>
          </ac:spMkLst>
        </pc:spChg>
        <pc:spChg chg="mod">
          <ac:chgData name="Mary Givens" userId="ae8f0884-439f-40b7-a9d8-b7b79065a457" providerId="ADAL" clId="{B33474F7-8F3C-4172-86FA-ABF1CF109506}" dt="2023-07-21T12:52:14.016" v="4" actId="14100"/>
          <ac:spMkLst>
            <pc:docMk/>
            <pc:sldMk cId="2854326723" sldId="398"/>
            <ac:spMk id="55" creationId="{8B916627-19CC-809E-5021-EC60339099D3}"/>
          </ac:spMkLst>
        </pc:spChg>
      </pc:sldChg>
      <pc:sldChg chg="modSp mod">
        <pc:chgData name="Mary Givens" userId="ae8f0884-439f-40b7-a9d8-b7b79065a457" providerId="ADAL" clId="{B33474F7-8F3C-4172-86FA-ABF1CF109506}" dt="2023-07-21T14:46:13.325" v="16" actId="14100"/>
        <pc:sldMkLst>
          <pc:docMk/>
          <pc:sldMk cId="1906481736" sldId="407"/>
        </pc:sldMkLst>
        <pc:spChg chg="mod">
          <ac:chgData name="Mary Givens" userId="ae8f0884-439f-40b7-a9d8-b7b79065a457" providerId="ADAL" clId="{B33474F7-8F3C-4172-86FA-ABF1CF109506}" dt="2023-07-21T14:46:13.325" v="16" actId="14100"/>
          <ac:spMkLst>
            <pc:docMk/>
            <pc:sldMk cId="1906481736" sldId="407"/>
            <ac:spMk id="13" creationId="{02178A1D-13A7-AF55-CEA5-D33B2F1E540D}"/>
          </ac:spMkLst>
        </pc:spChg>
      </pc:sldChg>
      <pc:sldChg chg="modSp mod">
        <pc:chgData name="Mary Givens" userId="ae8f0884-439f-40b7-a9d8-b7b79065a457" providerId="ADAL" clId="{B33474F7-8F3C-4172-86FA-ABF1CF109506}" dt="2023-07-21T12:57:36.793" v="7" actId="14100"/>
        <pc:sldMkLst>
          <pc:docMk/>
          <pc:sldMk cId="535629212" sldId="408"/>
        </pc:sldMkLst>
        <pc:spChg chg="mod">
          <ac:chgData name="Mary Givens" userId="ae8f0884-439f-40b7-a9d8-b7b79065a457" providerId="ADAL" clId="{B33474F7-8F3C-4172-86FA-ABF1CF109506}" dt="2023-07-21T12:57:32.987" v="6" actId="14100"/>
          <ac:spMkLst>
            <pc:docMk/>
            <pc:sldMk cId="535629212" sldId="408"/>
            <ac:spMk id="8" creationId="{46F41458-5264-E12E-B64A-7003608A7DA1}"/>
          </ac:spMkLst>
        </pc:spChg>
        <pc:spChg chg="mod">
          <ac:chgData name="Mary Givens" userId="ae8f0884-439f-40b7-a9d8-b7b79065a457" providerId="ADAL" clId="{B33474F7-8F3C-4172-86FA-ABF1CF109506}" dt="2023-07-21T12:57:36.793" v="7" actId="14100"/>
          <ac:spMkLst>
            <pc:docMk/>
            <pc:sldMk cId="535629212" sldId="408"/>
            <ac:spMk id="9" creationId="{E365BE18-D8B7-D0A3-2B40-920B7A403ACD}"/>
          </ac:spMkLst>
        </pc:spChg>
      </pc:sldChg>
      <pc:sldChg chg="modSp mod">
        <pc:chgData name="Mary Givens" userId="ae8f0884-439f-40b7-a9d8-b7b79065a457" providerId="ADAL" clId="{B33474F7-8F3C-4172-86FA-ABF1CF109506}" dt="2023-07-21T13:09:34.297" v="12" actId="14100"/>
        <pc:sldMkLst>
          <pc:docMk/>
          <pc:sldMk cId="3910282351" sldId="410"/>
        </pc:sldMkLst>
        <pc:spChg chg="mod">
          <ac:chgData name="Mary Givens" userId="ae8f0884-439f-40b7-a9d8-b7b79065a457" providerId="ADAL" clId="{B33474F7-8F3C-4172-86FA-ABF1CF109506}" dt="2023-07-21T13:09:34.297" v="12" actId="14100"/>
          <ac:spMkLst>
            <pc:docMk/>
            <pc:sldMk cId="3910282351" sldId="410"/>
            <ac:spMk id="5" creationId="{A55AACF2-1672-E33D-11CC-6B2B036E7018}"/>
          </ac:spMkLst>
        </pc:spChg>
        <pc:spChg chg="mod">
          <ac:chgData name="Mary Givens" userId="ae8f0884-439f-40b7-a9d8-b7b79065a457" providerId="ADAL" clId="{B33474F7-8F3C-4172-86FA-ABF1CF109506}" dt="2023-07-21T13:09:04.373" v="9" actId="14100"/>
          <ac:spMkLst>
            <pc:docMk/>
            <pc:sldMk cId="3910282351" sldId="410"/>
            <ac:spMk id="15" creationId="{E223C910-B8A4-1915-84C5-144EA869C849}"/>
          </ac:spMkLst>
        </pc:spChg>
        <pc:spChg chg="mod">
          <ac:chgData name="Mary Givens" userId="ae8f0884-439f-40b7-a9d8-b7b79065a457" providerId="ADAL" clId="{B33474F7-8F3C-4172-86FA-ABF1CF109506}" dt="2023-07-21T13:09:15.281" v="10" actId="14100"/>
          <ac:spMkLst>
            <pc:docMk/>
            <pc:sldMk cId="3910282351" sldId="410"/>
            <ac:spMk id="16" creationId="{AA4E09EC-5EC2-FFCE-B58D-58193C89A756}"/>
          </ac:spMkLst>
        </pc:spChg>
        <pc:spChg chg="mod">
          <ac:chgData name="Mary Givens" userId="ae8f0884-439f-40b7-a9d8-b7b79065a457" providerId="ADAL" clId="{B33474F7-8F3C-4172-86FA-ABF1CF109506}" dt="2023-07-21T13:09:20.301" v="11" actId="14100"/>
          <ac:spMkLst>
            <pc:docMk/>
            <pc:sldMk cId="3910282351" sldId="410"/>
            <ac:spMk id="20" creationId="{425F4E4C-35EC-8601-DF9A-AB6E1B31370C}"/>
          </ac:spMkLst>
        </pc:spChg>
        <pc:spChg chg="mod">
          <ac:chgData name="Mary Givens" userId="ae8f0884-439f-40b7-a9d8-b7b79065a457" providerId="ADAL" clId="{B33474F7-8F3C-4172-86FA-ABF1CF109506}" dt="2023-07-21T13:08:55.654" v="8" actId="1076"/>
          <ac:spMkLst>
            <pc:docMk/>
            <pc:sldMk cId="3910282351" sldId="410"/>
            <ac:spMk id="42" creationId="{19E229EF-53FD-8BB8-F252-BBC831504FC4}"/>
          </ac:spMkLst>
        </pc:spChg>
        <pc:cxnChg chg="mod">
          <ac:chgData name="Mary Givens" userId="ae8f0884-439f-40b7-a9d8-b7b79065a457" providerId="ADAL" clId="{B33474F7-8F3C-4172-86FA-ABF1CF109506}" dt="2023-07-21T13:09:04.373" v="9" actId="14100"/>
          <ac:cxnSpMkLst>
            <pc:docMk/>
            <pc:sldMk cId="3910282351" sldId="410"/>
            <ac:cxnSpMk id="34" creationId="{C5FA1D66-C1D8-7F8F-A333-FAD1A590CD82}"/>
          </ac:cxnSpMkLst>
        </pc:cxnChg>
        <pc:cxnChg chg="mod">
          <ac:chgData name="Mary Givens" userId="ae8f0884-439f-40b7-a9d8-b7b79065a457" providerId="ADAL" clId="{B33474F7-8F3C-4172-86FA-ABF1CF109506}" dt="2023-07-21T13:09:15.281" v="10" actId="14100"/>
          <ac:cxnSpMkLst>
            <pc:docMk/>
            <pc:sldMk cId="3910282351" sldId="410"/>
            <ac:cxnSpMk id="37" creationId="{592CB6A6-6E4F-4E59-4881-30534262EE4D}"/>
          </ac:cxnSpMkLst>
        </pc:cxnChg>
      </pc:sldChg>
      <pc:sldChg chg="modSp mod">
        <pc:chgData name="Mary Givens" userId="ae8f0884-439f-40b7-a9d8-b7b79065a457" providerId="ADAL" clId="{B33474F7-8F3C-4172-86FA-ABF1CF109506}" dt="2023-07-21T13:13:30.822" v="14" actId="14100"/>
        <pc:sldMkLst>
          <pc:docMk/>
          <pc:sldMk cId="929089358" sldId="411"/>
        </pc:sldMkLst>
        <pc:spChg chg="mod">
          <ac:chgData name="Mary Givens" userId="ae8f0884-439f-40b7-a9d8-b7b79065a457" providerId="ADAL" clId="{B33474F7-8F3C-4172-86FA-ABF1CF109506}" dt="2023-07-21T13:13:30.822" v="14" actId="14100"/>
          <ac:spMkLst>
            <pc:docMk/>
            <pc:sldMk cId="929089358" sldId="411"/>
            <ac:spMk id="14" creationId="{7BFCEA7E-4CA9-445C-B165-A6C649C91106}"/>
          </ac:spMkLst>
        </pc:spChg>
        <pc:spChg chg="mod">
          <ac:chgData name="Mary Givens" userId="ae8f0884-439f-40b7-a9d8-b7b79065a457" providerId="ADAL" clId="{B33474F7-8F3C-4172-86FA-ABF1CF109506}" dt="2023-07-21T13:13:23.467" v="13" actId="14100"/>
          <ac:spMkLst>
            <pc:docMk/>
            <pc:sldMk cId="929089358" sldId="411"/>
            <ac:spMk id="38" creationId="{26EB35ED-AC1A-ED26-80C9-6F14571B0730}"/>
          </ac:spMkLst>
        </pc:spChg>
      </pc:sldChg>
      <pc:sldChg chg="modSp mod">
        <pc:chgData name="Mary Givens" userId="ae8f0884-439f-40b7-a9d8-b7b79065a457" providerId="ADAL" clId="{B33474F7-8F3C-4172-86FA-ABF1CF109506}" dt="2023-07-21T13:27:36.833" v="15" actId="14100"/>
        <pc:sldMkLst>
          <pc:docMk/>
          <pc:sldMk cId="3095216151" sldId="412"/>
        </pc:sldMkLst>
        <pc:spChg chg="mod">
          <ac:chgData name="Mary Givens" userId="ae8f0884-439f-40b7-a9d8-b7b79065a457" providerId="ADAL" clId="{B33474F7-8F3C-4172-86FA-ABF1CF109506}" dt="2023-07-21T13:27:36.833" v="15" actId="14100"/>
          <ac:spMkLst>
            <pc:docMk/>
            <pc:sldMk cId="3095216151" sldId="412"/>
            <ac:spMk id="12" creationId="{FE50947F-98A8-2E72-3954-0383473DBBF5}"/>
          </ac:spMkLst>
        </pc:spChg>
      </pc:sldChg>
      <pc:sldChg chg="modSp mod">
        <pc:chgData name="Mary Givens" userId="ae8f0884-439f-40b7-a9d8-b7b79065a457" providerId="ADAL" clId="{B33474F7-8F3C-4172-86FA-ABF1CF109506}" dt="2023-08-04T15:06:43.466" v="25" actId="20577"/>
        <pc:sldMkLst>
          <pc:docMk/>
          <pc:sldMk cId="2135001216" sldId="420"/>
        </pc:sldMkLst>
        <pc:spChg chg="mod">
          <ac:chgData name="Mary Givens" userId="ae8f0884-439f-40b7-a9d8-b7b79065a457" providerId="ADAL" clId="{B33474F7-8F3C-4172-86FA-ABF1CF109506}" dt="2023-08-04T15:06:43.466" v="25" actId="20577"/>
          <ac:spMkLst>
            <pc:docMk/>
            <pc:sldMk cId="2135001216" sldId="420"/>
            <ac:spMk id="3" creationId="{478666F9-6C42-8F43-5222-689D8813D8E0}"/>
          </ac:spMkLst>
        </pc:spChg>
      </pc:sldChg>
    </pc:docChg>
  </pc:docChgLst>
  <pc:docChgLst>
    <pc:chgData name="Mary Givens" userId="ae8f0884-439f-40b7-a9d8-b7b79065a457" providerId="ADAL" clId="{DC144D10-68C2-42DC-9747-194BA2C27B09}"/>
    <pc:docChg chg="custSel modSld">
      <pc:chgData name="Mary Givens" userId="ae8f0884-439f-40b7-a9d8-b7b79065a457" providerId="ADAL" clId="{DC144D10-68C2-42DC-9747-194BA2C27B09}" dt="2023-03-14T14:01:47.170" v="21" actId="20577"/>
      <pc:docMkLst>
        <pc:docMk/>
      </pc:docMkLst>
      <pc:sldChg chg="modSp mod">
        <pc:chgData name="Mary Givens" userId="ae8f0884-439f-40b7-a9d8-b7b79065a457" providerId="ADAL" clId="{DC144D10-68C2-42DC-9747-194BA2C27B09}" dt="2023-03-14T14:01:47.170" v="21" actId="20577"/>
        <pc:sldMkLst>
          <pc:docMk/>
          <pc:sldMk cId="1302436517" sldId="405"/>
        </pc:sldMkLst>
        <pc:spChg chg="mod">
          <ac:chgData name="Mary Givens" userId="ae8f0884-439f-40b7-a9d8-b7b79065a457" providerId="ADAL" clId="{DC144D10-68C2-42DC-9747-194BA2C27B09}" dt="2023-03-14T14:01:47.170" v="21" actId="20577"/>
          <ac:spMkLst>
            <pc:docMk/>
            <pc:sldMk cId="1302436517" sldId="405"/>
            <ac:spMk id="5" creationId="{68AE0A0B-F916-D067-1139-9140C4B8284F}"/>
          </ac:spMkLst>
        </pc:spChg>
      </pc:sldChg>
      <pc:sldChg chg="modSp mod">
        <pc:chgData name="Mary Givens" userId="ae8f0884-439f-40b7-a9d8-b7b79065a457" providerId="ADAL" clId="{DC144D10-68C2-42DC-9747-194BA2C27B09}" dt="2023-02-27T19:01:03.555" v="13" actId="14100"/>
        <pc:sldMkLst>
          <pc:docMk/>
          <pc:sldMk cId="3910282351" sldId="410"/>
        </pc:sldMkLst>
        <pc:spChg chg="mod">
          <ac:chgData name="Mary Givens" userId="ae8f0884-439f-40b7-a9d8-b7b79065a457" providerId="ADAL" clId="{DC144D10-68C2-42DC-9747-194BA2C27B09}" dt="2023-02-27T19:01:03.555" v="13" actId="14100"/>
          <ac:spMkLst>
            <pc:docMk/>
            <pc:sldMk cId="3910282351" sldId="410"/>
            <ac:spMk id="15" creationId="{E223C910-B8A4-1915-84C5-144EA869C849}"/>
          </ac:spMkLst>
        </pc:spChg>
        <pc:cxnChg chg="mod">
          <ac:chgData name="Mary Givens" userId="ae8f0884-439f-40b7-a9d8-b7b79065a457" providerId="ADAL" clId="{DC144D10-68C2-42DC-9747-194BA2C27B09}" dt="2023-02-27T19:01:03.555" v="13" actId="14100"/>
          <ac:cxnSpMkLst>
            <pc:docMk/>
            <pc:sldMk cId="3910282351" sldId="410"/>
            <ac:cxnSpMk id="34" creationId="{C5FA1D66-C1D8-7F8F-A333-FAD1A590CD82}"/>
          </ac:cxnSpMkLst>
        </pc:cxnChg>
      </pc:sldChg>
      <pc:sldChg chg="modSp mod">
        <pc:chgData name="Mary Givens" userId="ae8f0884-439f-40b7-a9d8-b7b79065a457" providerId="ADAL" clId="{DC144D10-68C2-42DC-9747-194BA2C27B09}" dt="2023-02-27T19:05:27.682" v="17" actId="255"/>
        <pc:sldMkLst>
          <pc:docMk/>
          <pc:sldMk cId="2975443045" sldId="413"/>
        </pc:sldMkLst>
        <pc:spChg chg="mod">
          <ac:chgData name="Mary Givens" userId="ae8f0884-439f-40b7-a9d8-b7b79065a457" providerId="ADAL" clId="{DC144D10-68C2-42DC-9747-194BA2C27B09}" dt="2023-02-27T19:05:11.951" v="15" actId="2711"/>
          <ac:spMkLst>
            <pc:docMk/>
            <pc:sldMk cId="2975443045" sldId="413"/>
            <ac:spMk id="4" creationId="{9F052E04-A227-EF41-422B-726445F66A40}"/>
          </ac:spMkLst>
        </pc:spChg>
        <pc:spChg chg="mod">
          <ac:chgData name="Mary Givens" userId="ae8f0884-439f-40b7-a9d8-b7b79065a457" providerId="ADAL" clId="{DC144D10-68C2-42DC-9747-194BA2C27B09}" dt="2023-02-27T19:05:27.682" v="17" actId="255"/>
          <ac:spMkLst>
            <pc:docMk/>
            <pc:sldMk cId="2975443045" sldId="413"/>
            <ac:spMk id="6" creationId="{41CD9A1B-9E41-FE8E-8205-4D98DE7D40E2}"/>
          </ac:spMkLst>
        </pc:spChg>
      </pc:sldChg>
      <pc:sldChg chg="modSp mod">
        <pc:chgData name="Mary Givens" userId="ae8f0884-439f-40b7-a9d8-b7b79065a457" providerId="ADAL" clId="{DC144D10-68C2-42DC-9747-194BA2C27B09}" dt="2023-02-27T18:38:07.664" v="12" actId="313"/>
        <pc:sldMkLst>
          <pc:docMk/>
          <pc:sldMk cId="3909988370" sldId="415"/>
        </pc:sldMkLst>
        <pc:spChg chg="mod">
          <ac:chgData name="Mary Givens" userId="ae8f0884-439f-40b7-a9d8-b7b79065a457" providerId="ADAL" clId="{DC144D10-68C2-42DC-9747-194BA2C27B09}" dt="2023-02-27T18:38:07.664" v="12" actId="313"/>
          <ac:spMkLst>
            <pc:docMk/>
            <pc:sldMk cId="3909988370" sldId="415"/>
            <ac:spMk id="17" creationId="{6808E3A6-A146-D2EE-5BE3-47AB63FBA2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38EC81-FF4C-3843-A17D-F6EA9F07B9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2D6BD3-DF67-FF41-B62F-7FF9DE60E2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8C3FFA-6457-ED44-9F31-FCADD6BA29AE}" type="datetimeFigureOut">
              <a:rPr lang="en-US" smtClean="0"/>
              <a:t>8/4/2023</a:t>
            </a:fld>
            <a:endParaRPr lang="en-US"/>
          </a:p>
        </p:txBody>
      </p:sp>
      <p:sp>
        <p:nvSpPr>
          <p:cNvPr id="4" name="Footer Placeholder 3">
            <a:extLst>
              <a:ext uri="{FF2B5EF4-FFF2-40B4-BE49-F238E27FC236}">
                <a16:creationId xmlns:a16="http://schemas.microsoft.com/office/drawing/2014/main" id="{086B9A17-DFB6-9041-8D13-F8571BA238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E159A5-CB61-9B43-BF97-88BFCA0A19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A4A3F6-493F-1D4B-87A5-DA52F3894B65}" type="slidenum">
              <a:rPr lang="en-US" smtClean="0"/>
              <a:t>‹#›</a:t>
            </a:fld>
            <a:endParaRPr lang="en-US"/>
          </a:p>
        </p:txBody>
      </p:sp>
    </p:spTree>
    <p:extLst>
      <p:ext uri="{BB962C8B-B14F-4D97-AF65-F5344CB8AC3E}">
        <p14:creationId xmlns:p14="http://schemas.microsoft.com/office/powerpoint/2010/main" val="1501893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2B6C4-D2EB-5649-8A15-B8CA9A019513}"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DCD3-549F-2540-A85A-ED8728D67A09}" type="slidenum">
              <a:rPr lang="en-US" smtClean="0"/>
              <a:t>‹#›</a:t>
            </a:fld>
            <a:endParaRPr lang="en-US"/>
          </a:p>
        </p:txBody>
      </p:sp>
    </p:spTree>
    <p:extLst>
      <p:ext uri="{BB962C8B-B14F-4D97-AF65-F5344CB8AC3E}">
        <p14:creationId xmlns:p14="http://schemas.microsoft.com/office/powerpoint/2010/main" val="18232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1</a:t>
            </a:fld>
            <a:endParaRPr lang="en-US"/>
          </a:p>
        </p:txBody>
      </p:sp>
    </p:spTree>
    <p:extLst>
      <p:ext uri="{BB962C8B-B14F-4D97-AF65-F5344CB8AC3E}">
        <p14:creationId xmlns:p14="http://schemas.microsoft.com/office/powerpoint/2010/main" val="286339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12</a:t>
            </a:fld>
            <a:endParaRPr lang="en-US"/>
          </a:p>
        </p:txBody>
      </p:sp>
    </p:spTree>
    <p:extLst>
      <p:ext uri="{BB962C8B-B14F-4D97-AF65-F5344CB8AC3E}">
        <p14:creationId xmlns:p14="http://schemas.microsoft.com/office/powerpoint/2010/main" val="394197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14</a:t>
            </a:fld>
            <a:endParaRPr lang="en-US"/>
          </a:p>
        </p:txBody>
      </p:sp>
    </p:spTree>
    <p:extLst>
      <p:ext uri="{BB962C8B-B14F-4D97-AF65-F5344CB8AC3E}">
        <p14:creationId xmlns:p14="http://schemas.microsoft.com/office/powerpoint/2010/main" val="301092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16</a:t>
            </a:fld>
            <a:endParaRPr lang="en-US"/>
          </a:p>
        </p:txBody>
      </p:sp>
    </p:spTree>
    <p:extLst>
      <p:ext uri="{BB962C8B-B14F-4D97-AF65-F5344CB8AC3E}">
        <p14:creationId xmlns:p14="http://schemas.microsoft.com/office/powerpoint/2010/main" val="54564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17</a:t>
            </a:fld>
            <a:endParaRPr lang="en-US"/>
          </a:p>
        </p:txBody>
      </p:sp>
    </p:spTree>
    <p:extLst>
      <p:ext uri="{BB962C8B-B14F-4D97-AF65-F5344CB8AC3E}">
        <p14:creationId xmlns:p14="http://schemas.microsoft.com/office/powerpoint/2010/main" val="203169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18</a:t>
            </a:fld>
            <a:endParaRPr lang="en-US"/>
          </a:p>
        </p:txBody>
      </p:sp>
    </p:spTree>
    <p:extLst>
      <p:ext uri="{BB962C8B-B14F-4D97-AF65-F5344CB8AC3E}">
        <p14:creationId xmlns:p14="http://schemas.microsoft.com/office/powerpoint/2010/main" val="197219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19</a:t>
            </a:fld>
            <a:endParaRPr lang="en-US"/>
          </a:p>
        </p:txBody>
      </p:sp>
    </p:spTree>
    <p:extLst>
      <p:ext uri="{BB962C8B-B14F-4D97-AF65-F5344CB8AC3E}">
        <p14:creationId xmlns:p14="http://schemas.microsoft.com/office/powerpoint/2010/main" val="207297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20</a:t>
            </a:fld>
            <a:endParaRPr lang="en-US"/>
          </a:p>
        </p:txBody>
      </p:sp>
    </p:spTree>
    <p:extLst>
      <p:ext uri="{BB962C8B-B14F-4D97-AF65-F5344CB8AC3E}">
        <p14:creationId xmlns:p14="http://schemas.microsoft.com/office/powerpoint/2010/main" val="7409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Some measures explicitly call out an exception called “no quality-data numerator codes reported” which basically means the clinician can exclude a patient from the measurement denominator if clinician’s clinic or practice does not record the codes used in this measure sheet for the services they provide. These SAMHSA measures are many years old at this point, and when created, this possible scenario could occur, but now in current times, that does not really happen as every practice has the same set of codes to document services. This exclusion is left in because the measures have not been updated for many years, but in practice, you can likely ignore this exclusion as it will almost certainly never apply to you. </a:t>
            </a: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21</a:t>
            </a:fld>
            <a:endParaRPr lang="en-US"/>
          </a:p>
        </p:txBody>
      </p:sp>
    </p:spTree>
    <p:extLst>
      <p:ext uri="{BB962C8B-B14F-4D97-AF65-F5344CB8AC3E}">
        <p14:creationId xmlns:p14="http://schemas.microsoft.com/office/powerpoint/2010/main" val="241750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22</a:t>
            </a:fld>
            <a:endParaRPr lang="en-US"/>
          </a:p>
        </p:txBody>
      </p:sp>
    </p:spTree>
    <p:extLst>
      <p:ext uri="{BB962C8B-B14F-4D97-AF65-F5344CB8AC3E}">
        <p14:creationId xmlns:p14="http://schemas.microsoft.com/office/powerpoint/2010/main" val="359057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23</a:t>
            </a:fld>
            <a:endParaRPr lang="en-US"/>
          </a:p>
        </p:txBody>
      </p:sp>
    </p:spTree>
    <p:extLst>
      <p:ext uri="{BB962C8B-B14F-4D97-AF65-F5344CB8AC3E}">
        <p14:creationId xmlns:p14="http://schemas.microsoft.com/office/powerpoint/2010/main" val="236166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3</a:t>
            </a:fld>
            <a:endParaRPr lang="en-US"/>
          </a:p>
        </p:txBody>
      </p:sp>
    </p:spTree>
    <p:extLst>
      <p:ext uri="{BB962C8B-B14F-4D97-AF65-F5344CB8AC3E}">
        <p14:creationId xmlns:p14="http://schemas.microsoft.com/office/powerpoint/2010/main" val="33580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5"/>
          </p:nvPr>
        </p:nvSpPr>
        <p:spPr/>
        <p:txBody>
          <a:bodyPr/>
          <a:lstStyle/>
          <a:p>
            <a:fld id="{CB9CDCD3-549F-2540-A85A-ED8728D67A09}" type="slidenum">
              <a:rPr lang="en-US" smtClean="0"/>
              <a:t>24</a:t>
            </a:fld>
            <a:endParaRPr lang="en-US"/>
          </a:p>
        </p:txBody>
      </p:sp>
    </p:spTree>
    <p:extLst>
      <p:ext uri="{BB962C8B-B14F-4D97-AF65-F5344CB8AC3E}">
        <p14:creationId xmlns:p14="http://schemas.microsoft.com/office/powerpoint/2010/main" val="149172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26</a:t>
            </a:fld>
            <a:endParaRPr lang="en-US"/>
          </a:p>
        </p:txBody>
      </p:sp>
    </p:spTree>
    <p:extLst>
      <p:ext uri="{BB962C8B-B14F-4D97-AF65-F5344CB8AC3E}">
        <p14:creationId xmlns:p14="http://schemas.microsoft.com/office/powerpoint/2010/main" val="73768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27</a:t>
            </a:fld>
            <a:endParaRPr lang="en-US"/>
          </a:p>
        </p:txBody>
      </p:sp>
    </p:spTree>
    <p:extLst>
      <p:ext uri="{BB962C8B-B14F-4D97-AF65-F5344CB8AC3E}">
        <p14:creationId xmlns:p14="http://schemas.microsoft.com/office/powerpoint/2010/main" val="140161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28</a:t>
            </a:fld>
            <a:endParaRPr lang="en-US"/>
          </a:p>
        </p:txBody>
      </p:sp>
    </p:spTree>
    <p:extLst>
      <p:ext uri="{BB962C8B-B14F-4D97-AF65-F5344CB8AC3E}">
        <p14:creationId xmlns:p14="http://schemas.microsoft.com/office/powerpoint/2010/main" val="102321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29</a:t>
            </a:fld>
            <a:endParaRPr lang="en-US"/>
          </a:p>
        </p:txBody>
      </p:sp>
    </p:spTree>
    <p:extLst>
      <p:ext uri="{BB962C8B-B14F-4D97-AF65-F5344CB8AC3E}">
        <p14:creationId xmlns:p14="http://schemas.microsoft.com/office/powerpoint/2010/main" val="795393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30</a:t>
            </a:fld>
            <a:endParaRPr lang="en-US"/>
          </a:p>
        </p:txBody>
      </p:sp>
    </p:spTree>
    <p:extLst>
      <p:ext uri="{BB962C8B-B14F-4D97-AF65-F5344CB8AC3E}">
        <p14:creationId xmlns:p14="http://schemas.microsoft.com/office/powerpoint/2010/main" val="3551885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31</a:t>
            </a:fld>
            <a:endParaRPr lang="en-US"/>
          </a:p>
        </p:txBody>
      </p:sp>
    </p:spTree>
    <p:extLst>
      <p:ext uri="{BB962C8B-B14F-4D97-AF65-F5344CB8AC3E}">
        <p14:creationId xmlns:p14="http://schemas.microsoft.com/office/powerpoint/2010/main" val="40662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32</a:t>
            </a:fld>
            <a:endParaRPr lang="en-US"/>
          </a:p>
        </p:txBody>
      </p:sp>
    </p:spTree>
    <p:extLst>
      <p:ext uri="{BB962C8B-B14F-4D97-AF65-F5344CB8AC3E}">
        <p14:creationId xmlns:p14="http://schemas.microsoft.com/office/powerpoint/2010/main" val="2196357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33</a:t>
            </a:fld>
            <a:endParaRPr lang="en-US"/>
          </a:p>
        </p:txBody>
      </p:sp>
    </p:spTree>
    <p:extLst>
      <p:ext uri="{BB962C8B-B14F-4D97-AF65-F5344CB8AC3E}">
        <p14:creationId xmlns:p14="http://schemas.microsoft.com/office/powerpoint/2010/main" val="63547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35</a:t>
            </a:fld>
            <a:endParaRPr lang="en-US"/>
          </a:p>
        </p:txBody>
      </p:sp>
    </p:spTree>
    <p:extLst>
      <p:ext uri="{BB962C8B-B14F-4D97-AF65-F5344CB8AC3E}">
        <p14:creationId xmlns:p14="http://schemas.microsoft.com/office/powerpoint/2010/main" val="69171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5"/>
          </p:nvPr>
        </p:nvSpPr>
        <p:spPr/>
        <p:txBody>
          <a:bodyPr/>
          <a:lstStyle/>
          <a:p>
            <a:fld id="{CB9CDCD3-549F-2540-A85A-ED8728D67A09}" type="slidenum">
              <a:rPr lang="en-US" smtClean="0"/>
              <a:t>4</a:t>
            </a:fld>
            <a:endParaRPr lang="en-US"/>
          </a:p>
        </p:txBody>
      </p:sp>
    </p:spTree>
    <p:extLst>
      <p:ext uri="{BB962C8B-B14F-4D97-AF65-F5344CB8AC3E}">
        <p14:creationId xmlns:p14="http://schemas.microsoft.com/office/powerpoint/2010/main" val="3832074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36</a:t>
            </a:fld>
            <a:endParaRPr lang="en-US"/>
          </a:p>
        </p:txBody>
      </p:sp>
    </p:spTree>
    <p:extLst>
      <p:ext uri="{BB962C8B-B14F-4D97-AF65-F5344CB8AC3E}">
        <p14:creationId xmlns:p14="http://schemas.microsoft.com/office/powerpoint/2010/main" val="1286052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37</a:t>
            </a:fld>
            <a:endParaRPr lang="en-US"/>
          </a:p>
        </p:txBody>
      </p:sp>
    </p:spTree>
    <p:extLst>
      <p:ext uri="{BB962C8B-B14F-4D97-AF65-F5344CB8AC3E}">
        <p14:creationId xmlns:p14="http://schemas.microsoft.com/office/powerpoint/2010/main" val="1025815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38</a:t>
            </a:fld>
            <a:endParaRPr lang="en-US"/>
          </a:p>
        </p:txBody>
      </p:sp>
    </p:spTree>
    <p:extLst>
      <p:ext uri="{BB962C8B-B14F-4D97-AF65-F5344CB8AC3E}">
        <p14:creationId xmlns:p14="http://schemas.microsoft.com/office/powerpoint/2010/main" val="3634479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39</a:t>
            </a:fld>
            <a:endParaRPr lang="en-US"/>
          </a:p>
        </p:txBody>
      </p:sp>
    </p:spTree>
    <p:extLst>
      <p:ext uri="{BB962C8B-B14F-4D97-AF65-F5344CB8AC3E}">
        <p14:creationId xmlns:p14="http://schemas.microsoft.com/office/powerpoint/2010/main" val="2244972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40</a:t>
            </a:fld>
            <a:endParaRPr lang="en-US"/>
          </a:p>
        </p:txBody>
      </p:sp>
    </p:spTree>
    <p:extLst>
      <p:ext uri="{BB962C8B-B14F-4D97-AF65-F5344CB8AC3E}">
        <p14:creationId xmlns:p14="http://schemas.microsoft.com/office/powerpoint/2010/main" val="2710851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41</a:t>
            </a:fld>
            <a:endParaRPr lang="en-US"/>
          </a:p>
        </p:txBody>
      </p:sp>
    </p:spTree>
    <p:extLst>
      <p:ext uri="{BB962C8B-B14F-4D97-AF65-F5344CB8AC3E}">
        <p14:creationId xmlns:p14="http://schemas.microsoft.com/office/powerpoint/2010/main" val="3846093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42</a:t>
            </a:fld>
            <a:endParaRPr lang="en-US"/>
          </a:p>
        </p:txBody>
      </p:sp>
    </p:spTree>
    <p:extLst>
      <p:ext uri="{BB962C8B-B14F-4D97-AF65-F5344CB8AC3E}">
        <p14:creationId xmlns:p14="http://schemas.microsoft.com/office/powerpoint/2010/main" val="714201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5"/>
          </p:nvPr>
        </p:nvSpPr>
        <p:spPr/>
        <p:txBody>
          <a:bodyPr/>
          <a:lstStyle/>
          <a:p>
            <a:fld id="{CB9CDCD3-549F-2540-A85A-ED8728D67A09}" type="slidenum">
              <a:rPr lang="en-US" smtClean="0"/>
              <a:t>43</a:t>
            </a:fld>
            <a:endParaRPr lang="en-US"/>
          </a:p>
        </p:txBody>
      </p:sp>
    </p:spTree>
    <p:extLst>
      <p:ext uri="{BB962C8B-B14F-4D97-AF65-F5344CB8AC3E}">
        <p14:creationId xmlns:p14="http://schemas.microsoft.com/office/powerpoint/2010/main" val="1705728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45</a:t>
            </a:fld>
            <a:endParaRPr lang="en-US"/>
          </a:p>
        </p:txBody>
      </p:sp>
    </p:spTree>
    <p:extLst>
      <p:ext uri="{BB962C8B-B14F-4D97-AF65-F5344CB8AC3E}">
        <p14:creationId xmlns:p14="http://schemas.microsoft.com/office/powerpoint/2010/main" val="1876727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46</a:t>
            </a:fld>
            <a:endParaRPr lang="en-US"/>
          </a:p>
        </p:txBody>
      </p:sp>
    </p:spTree>
    <p:extLst>
      <p:ext uri="{BB962C8B-B14F-4D97-AF65-F5344CB8AC3E}">
        <p14:creationId xmlns:p14="http://schemas.microsoft.com/office/powerpoint/2010/main" val="41833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5</a:t>
            </a:fld>
            <a:endParaRPr lang="en-US"/>
          </a:p>
        </p:txBody>
      </p:sp>
    </p:spTree>
    <p:extLst>
      <p:ext uri="{BB962C8B-B14F-4D97-AF65-F5344CB8AC3E}">
        <p14:creationId xmlns:p14="http://schemas.microsoft.com/office/powerpoint/2010/main" val="2097339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47</a:t>
            </a:fld>
            <a:endParaRPr lang="en-US"/>
          </a:p>
        </p:txBody>
      </p:sp>
    </p:spTree>
    <p:extLst>
      <p:ext uri="{BB962C8B-B14F-4D97-AF65-F5344CB8AC3E}">
        <p14:creationId xmlns:p14="http://schemas.microsoft.com/office/powerpoint/2010/main" val="3177572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48</a:t>
            </a:fld>
            <a:endParaRPr lang="en-US"/>
          </a:p>
        </p:txBody>
      </p:sp>
    </p:spTree>
    <p:extLst>
      <p:ext uri="{BB962C8B-B14F-4D97-AF65-F5344CB8AC3E}">
        <p14:creationId xmlns:p14="http://schemas.microsoft.com/office/powerpoint/2010/main" val="4120614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49</a:t>
            </a:fld>
            <a:endParaRPr lang="en-US"/>
          </a:p>
        </p:txBody>
      </p:sp>
    </p:spTree>
    <p:extLst>
      <p:ext uri="{BB962C8B-B14F-4D97-AF65-F5344CB8AC3E}">
        <p14:creationId xmlns:p14="http://schemas.microsoft.com/office/powerpoint/2010/main" val="1649828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50</a:t>
            </a:fld>
            <a:endParaRPr lang="en-US"/>
          </a:p>
        </p:txBody>
      </p:sp>
    </p:spTree>
    <p:extLst>
      <p:ext uri="{BB962C8B-B14F-4D97-AF65-F5344CB8AC3E}">
        <p14:creationId xmlns:p14="http://schemas.microsoft.com/office/powerpoint/2010/main" val="272853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51</a:t>
            </a:fld>
            <a:endParaRPr lang="en-US"/>
          </a:p>
        </p:txBody>
      </p:sp>
    </p:spTree>
    <p:extLst>
      <p:ext uri="{BB962C8B-B14F-4D97-AF65-F5344CB8AC3E}">
        <p14:creationId xmlns:p14="http://schemas.microsoft.com/office/powerpoint/2010/main" val="4214032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52</a:t>
            </a:fld>
            <a:endParaRPr lang="en-US"/>
          </a:p>
        </p:txBody>
      </p:sp>
    </p:spTree>
    <p:extLst>
      <p:ext uri="{BB962C8B-B14F-4D97-AF65-F5344CB8AC3E}">
        <p14:creationId xmlns:p14="http://schemas.microsoft.com/office/powerpoint/2010/main" val="2207811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55</a:t>
            </a:fld>
            <a:endParaRPr lang="en-US"/>
          </a:p>
        </p:txBody>
      </p:sp>
    </p:spTree>
    <p:extLst>
      <p:ext uri="{BB962C8B-B14F-4D97-AF65-F5344CB8AC3E}">
        <p14:creationId xmlns:p14="http://schemas.microsoft.com/office/powerpoint/2010/main" val="1787086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56</a:t>
            </a:fld>
            <a:endParaRPr lang="en-US"/>
          </a:p>
        </p:txBody>
      </p:sp>
    </p:spTree>
    <p:extLst>
      <p:ext uri="{BB962C8B-B14F-4D97-AF65-F5344CB8AC3E}">
        <p14:creationId xmlns:p14="http://schemas.microsoft.com/office/powerpoint/2010/main" val="3604771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57</a:t>
            </a:fld>
            <a:endParaRPr lang="en-US"/>
          </a:p>
        </p:txBody>
      </p:sp>
    </p:spTree>
    <p:extLst>
      <p:ext uri="{BB962C8B-B14F-4D97-AF65-F5344CB8AC3E}">
        <p14:creationId xmlns:p14="http://schemas.microsoft.com/office/powerpoint/2010/main" val="1271316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58</a:t>
            </a:fld>
            <a:endParaRPr lang="en-US"/>
          </a:p>
        </p:txBody>
      </p:sp>
    </p:spTree>
    <p:extLst>
      <p:ext uri="{BB962C8B-B14F-4D97-AF65-F5344CB8AC3E}">
        <p14:creationId xmlns:p14="http://schemas.microsoft.com/office/powerpoint/2010/main" val="225766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5"/>
          </p:nvPr>
        </p:nvSpPr>
        <p:spPr/>
        <p:txBody>
          <a:bodyPr/>
          <a:lstStyle/>
          <a:p>
            <a:fld id="{CB9CDCD3-549F-2540-A85A-ED8728D67A09}" type="slidenum">
              <a:rPr lang="en-US" smtClean="0"/>
              <a:t>6</a:t>
            </a:fld>
            <a:endParaRPr lang="en-US"/>
          </a:p>
        </p:txBody>
      </p:sp>
    </p:spTree>
    <p:extLst>
      <p:ext uri="{BB962C8B-B14F-4D97-AF65-F5344CB8AC3E}">
        <p14:creationId xmlns:p14="http://schemas.microsoft.com/office/powerpoint/2010/main" val="476006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59</a:t>
            </a:fld>
            <a:endParaRPr lang="en-US"/>
          </a:p>
        </p:txBody>
      </p:sp>
    </p:spTree>
    <p:extLst>
      <p:ext uri="{BB962C8B-B14F-4D97-AF65-F5344CB8AC3E}">
        <p14:creationId xmlns:p14="http://schemas.microsoft.com/office/powerpoint/2010/main" val="687055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60</a:t>
            </a:fld>
            <a:endParaRPr lang="en-US"/>
          </a:p>
        </p:txBody>
      </p:sp>
    </p:spTree>
    <p:extLst>
      <p:ext uri="{BB962C8B-B14F-4D97-AF65-F5344CB8AC3E}">
        <p14:creationId xmlns:p14="http://schemas.microsoft.com/office/powerpoint/2010/main" val="4130103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61</a:t>
            </a:fld>
            <a:endParaRPr lang="en-US"/>
          </a:p>
        </p:txBody>
      </p:sp>
    </p:spTree>
    <p:extLst>
      <p:ext uri="{BB962C8B-B14F-4D97-AF65-F5344CB8AC3E}">
        <p14:creationId xmlns:p14="http://schemas.microsoft.com/office/powerpoint/2010/main" val="2883775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62</a:t>
            </a:fld>
            <a:endParaRPr lang="en-US"/>
          </a:p>
        </p:txBody>
      </p:sp>
    </p:spTree>
    <p:extLst>
      <p:ext uri="{BB962C8B-B14F-4D97-AF65-F5344CB8AC3E}">
        <p14:creationId xmlns:p14="http://schemas.microsoft.com/office/powerpoint/2010/main" val="930099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63</a:t>
            </a:fld>
            <a:endParaRPr lang="en-US"/>
          </a:p>
        </p:txBody>
      </p:sp>
    </p:spTree>
    <p:extLst>
      <p:ext uri="{BB962C8B-B14F-4D97-AF65-F5344CB8AC3E}">
        <p14:creationId xmlns:p14="http://schemas.microsoft.com/office/powerpoint/2010/main" val="3868245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64</a:t>
            </a:fld>
            <a:endParaRPr lang="en-US"/>
          </a:p>
        </p:txBody>
      </p:sp>
    </p:spTree>
    <p:extLst>
      <p:ext uri="{BB962C8B-B14F-4D97-AF65-F5344CB8AC3E}">
        <p14:creationId xmlns:p14="http://schemas.microsoft.com/office/powerpoint/2010/main" val="2018081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65</a:t>
            </a:fld>
            <a:endParaRPr lang="en-US"/>
          </a:p>
        </p:txBody>
      </p:sp>
    </p:spTree>
    <p:extLst>
      <p:ext uri="{BB962C8B-B14F-4D97-AF65-F5344CB8AC3E}">
        <p14:creationId xmlns:p14="http://schemas.microsoft.com/office/powerpoint/2010/main" val="1898730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66</a:t>
            </a:fld>
            <a:endParaRPr lang="en-US"/>
          </a:p>
        </p:txBody>
      </p:sp>
    </p:spTree>
    <p:extLst>
      <p:ext uri="{BB962C8B-B14F-4D97-AF65-F5344CB8AC3E}">
        <p14:creationId xmlns:p14="http://schemas.microsoft.com/office/powerpoint/2010/main" val="2778338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67</a:t>
            </a:fld>
            <a:endParaRPr lang="en-US"/>
          </a:p>
        </p:txBody>
      </p:sp>
    </p:spTree>
    <p:extLst>
      <p:ext uri="{BB962C8B-B14F-4D97-AF65-F5344CB8AC3E}">
        <p14:creationId xmlns:p14="http://schemas.microsoft.com/office/powerpoint/2010/main" val="2690880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68</a:t>
            </a:fld>
            <a:endParaRPr lang="en-US"/>
          </a:p>
        </p:txBody>
      </p:sp>
    </p:spTree>
    <p:extLst>
      <p:ext uri="{BB962C8B-B14F-4D97-AF65-F5344CB8AC3E}">
        <p14:creationId xmlns:p14="http://schemas.microsoft.com/office/powerpoint/2010/main" val="372203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8</a:t>
            </a:fld>
            <a:endParaRPr lang="en-US"/>
          </a:p>
        </p:txBody>
      </p:sp>
    </p:spTree>
    <p:extLst>
      <p:ext uri="{BB962C8B-B14F-4D97-AF65-F5344CB8AC3E}">
        <p14:creationId xmlns:p14="http://schemas.microsoft.com/office/powerpoint/2010/main" val="1431411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69</a:t>
            </a:fld>
            <a:endParaRPr lang="en-US"/>
          </a:p>
        </p:txBody>
      </p:sp>
    </p:spTree>
    <p:extLst>
      <p:ext uri="{BB962C8B-B14F-4D97-AF65-F5344CB8AC3E}">
        <p14:creationId xmlns:p14="http://schemas.microsoft.com/office/powerpoint/2010/main" val="4071823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5"/>
          </p:nvPr>
        </p:nvSpPr>
        <p:spPr/>
        <p:txBody>
          <a:bodyPr/>
          <a:lstStyle/>
          <a:p>
            <a:fld id="{CB9CDCD3-549F-2540-A85A-ED8728D67A09}" type="slidenum">
              <a:rPr lang="en-US" smtClean="0"/>
              <a:t>70</a:t>
            </a:fld>
            <a:endParaRPr lang="en-US"/>
          </a:p>
        </p:txBody>
      </p:sp>
    </p:spTree>
    <p:extLst>
      <p:ext uri="{BB962C8B-B14F-4D97-AF65-F5344CB8AC3E}">
        <p14:creationId xmlns:p14="http://schemas.microsoft.com/office/powerpoint/2010/main" val="605743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72</a:t>
            </a:fld>
            <a:endParaRPr lang="en-US"/>
          </a:p>
        </p:txBody>
      </p:sp>
    </p:spTree>
    <p:extLst>
      <p:ext uri="{BB962C8B-B14F-4D97-AF65-F5344CB8AC3E}">
        <p14:creationId xmlns:p14="http://schemas.microsoft.com/office/powerpoint/2010/main" val="3304482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73</a:t>
            </a:fld>
            <a:endParaRPr lang="en-US"/>
          </a:p>
        </p:txBody>
      </p:sp>
    </p:spTree>
    <p:extLst>
      <p:ext uri="{BB962C8B-B14F-4D97-AF65-F5344CB8AC3E}">
        <p14:creationId xmlns:p14="http://schemas.microsoft.com/office/powerpoint/2010/main" val="2915236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74</a:t>
            </a:fld>
            <a:endParaRPr lang="en-US"/>
          </a:p>
        </p:txBody>
      </p:sp>
    </p:spTree>
    <p:extLst>
      <p:ext uri="{BB962C8B-B14F-4D97-AF65-F5344CB8AC3E}">
        <p14:creationId xmlns:p14="http://schemas.microsoft.com/office/powerpoint/2010/main" val="311218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75</a:t>
            </a:fld>
            <a:endParaRPr lang="en-US"/>
          </a:p>
        </p:txBody>
      </p:sp>
    </p:spTree>
    <p:extLst>
      <p:ext uri="{BB962C8B-B14F-4D97-AF65-F5344CB8AC3E}">
        <p14:creationId xmlns:p14="http://schemas.microsoft.com/office/powerpoint/2010/main" val="313014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76</a:t>
            </a:fld>
            <a:endParaRPr lang="en-US"/>
          </a:p>
        </p:txBody>
      </p:sp>
    </p:spTree>
    <p:extLst>
      <p:ext uri="{BB962C8B-B14F-4D97-AF65-F5344CB8AC3E}">
        <p14:creationId xmlns:p14="http://schemas.microsoft.com/office/powerpoint/2010/main" val="4114837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77</a:t>
            </a:fld>
            <a:endParaRPr lang="en-US"/>
          </a:p>
        </p:txBody>
      </p:sp>
    </p:spTree>
    <p:extLst>
      <p:ext uri="{BB962C8B-B14F-4D97-AF65-F5344CB8AC3E}">
        <p14:creationId xmlns:p14="http://schemas.microsoft.com/office/powerpoint/2010/main" val="5685886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78</a:t>
            </a:fld>
            <a:endParaRPr lang="en-US"/>
          </a:p>
        </p:txBody>
      </p:sp>
    </p:spTree>
    <p:extLst>
      <p:ext uri="{BB962C8B-B14F-4D97-AF65-F5344CB8AC3E}">
        <p14:creationId xmlns:p14="http://schemas.microsoft.com/office/powerpoint/2010/main" val="4124455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79</a:t>
            </a:fld>
            <a:endParaRPr lang="en-US"/>
          </a:p>
        </p:txBody>
      </p:sp>
    </p:spTree>
    <p:extLst>
      <p:ext uri="{BB962C8B-B14F-4D97-AF65-F5344CB8AC3E}">
        <p14:creationId xmlns:p14="http://schemas.microsoft.com/office/powerpoint/2010/main" val="56815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 to set it up................Mary talk through diagram </a:t>
            </a:r>
          </a:p>
        </p:txBody>
      </p:sp>
      <p:sp>
        <p:nvSpPr>
          <p:cNvPr id="4" name="Slide Number Placeholder 3"/>
          <p:cNvSpPr>
            <a:spLocks noGrp="1"/>
          </p:cNvSpPr>
          <p:nvPr>
            <p:ph type="sldNum" sz="quarter" idx="5"/>
          </p:nvPr>
        </p:nvSpPr>
        <p:spPr/>
        <p:txBody>
          <a:bodyPr/>
          <a:lstStyle/>
          <a:p>
            <a:fld id="{CB9CDCD3-549F-2540-A85A-ED8728D67A09}" type="slidenum">
              <a:rPr lang="en-US" smtClean="0"/>
              <a:t>9</a:t>
            </a:fld>
            <a:endParaRPr lang="en-US"/>
          </a:p>
        </p:txBody>
      </p:sp>
    </p:spTree>
    <p:extLst>
      <p:ext uri="{BB962C8B-B14F-4D97-AF65-F5344CB8AC3E}">
        <p14:creationId xmlns:p14="http://schemas.microsoft.com/office/powerpoint/2010/main" val="25249177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CB9CDCD3-549F-2540-A85A-ED8728D67A09}" type="slidenum">
              <a:rPr lang="en-US" smtClean="0"/>
              <a:t>80</a:t>
            </a:fld>
            <a:endParaRPr lang="en-US"/>
          </a:p>
        </p:txBody>
      </p:sp>
    </p:spTree>
    <p:extLst>
      <p:ext uri="{BB962C8B-B14F-4D97-AF65-F5344CB8AC3E}">
        <p14:creationId xmlns:p14="http://schemas.microsoft.com/office/powerpoint/2010/main" val="895550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81</a:t>
            </a:fld>
            <a:endParaRPr lang="en-US"/>
          </a:p>
        </p:txBody>
      </p:sp>
    </p:spTree>
    <p:extLst>
      <p:ext uri="{BB962C8B-B14F-4D97-AF65-F5344CB8AC3E}">
        <p14:creationId xmlns:p14="http://schemas.microsoft.com/office/powerpoint/2010/main" val="16580558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83</a:t>
            </a:fld>
            <a:endParaRPr lang="en-US"/>
          </a:p>
        </p:txBody>
      </p:sp>
    </p:spTree>
    <p:extLst>
      <p:ext uri="{BB962C8B-B14F-4D97-AF65-F5344CB8AC3E}">
        <p14:creationId xmlns:p14="http://schemas.microsoft.com/office/powerpoint/2010/main" val="18742633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84</a:t>
            </a:fld>
            <a:endParaRPr lang="en-US"/>
          </a:p>
        </p:txBody>
      </p:sp>
    </p:spTree>
    <p:extLst>
      <p:ext uri="{BB962C8B-B14F-4D97-AF65-F5344CB8AC3E}">
        <p14:creationId xmlns:p14="http://schemas.microsoft.com/office/powerpoint/2010/main" val="25224747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85</a:t>
            </a:fld>
            <a:endParaRPr lang="en-US"/>
          </a:p>
        </p:txBody>
      </p:sp>
    </p:spTree>
    <p:extLst>
      <p:ext uri="{BB962C8B-B14F-4D97-AF65-F5344CB8AC3E}">
        <p14:creationId xmlns:p14="http://schemas.microsoft.com/office/powerpoint/2010/main" val="2023799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86</a:t>
            </a:fld>
            <a:endParaRPr lang="en-US"/>
          </a:p>
        </p:txBody>
      </p:sp>
    </p:spTree>
    <p:extLst>
      <p:ext uri="{BB962C8B-B14F-4D97-AF65-F5344CB8AC3E}">
        <p14:creationId xmlns:p14="http://schemas.microsoft.com/office/powerpoint/2010/main" val="2257804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p:txBody>
      </p:sp>
      <p:sp>
        <p:nvSpPr>
          <p:cNvPr id="4" name="Slide Number Placeholder 3"/>
          <p:cNvSpPr>
            <a:spLocks noGrp="1"/>
          </p:cNvSpPr>
          <p:nvPr>
            <p:ph type="sldNum" sz="quarter" idx="5"/>
          </p:nvPr>
        </p:nvSpPr>
        <p:spPr/>
        <p:txBody>
          <a:bodyPr/>
          <a:lstStyle/>
          <a:p>
            <a:fld id="{CB9CDCD3-549F-2540-A85A-ED8728D67A09}" type="slidenum">
              <a:rPr lang="en-US" smtClean="0"/>
              <a:t>87</a:t>
            </a:fld>
            <a:endParaRPr lang="en-US"/>
          </a:p>
        </p:txBody>
      </p:sp>
    </p:spTree>
    <p:extLst>
      <p:ext uri="{BB962C8B-B14F-4D97-AF65-F5344CB8AC3E}">
        <p14:creationId xmlns:p14="http://schemas.microsoft.com/office/powerpoint/2010/main" val="25040172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89</a:t>
            </a:fld>
            <a:endParaRPr lang="en-US"/>
          </a:p>
        </p:txBody>
      </p:sp>
    </p:spTree>
    <p:extLst>
      <p:ext uri="{BB962C8B-B14F-4D97-AF65-F5344CB8AC3E}">
        <p14:creationId xmlns:p14="http://schemas.microsoft.com/office/powerpoint/2010/main" val="25853930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90</a:t>
            </a:fld>
            <a:endParaRPr lang="en-US"/>
          </a:p>
        </p:txBody>
      </p:sp>
    </p:spTree>
    <p:extLst>
      <p:ext uri="{BB962C8B-B14F-4D97-AF65-F5344CB8AC3E}">
        <p14:creationId xmlns:p14="http://schemas.microsoft.com/office/powerpoint/2010/main" val="4815742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91</a:t>
            </a:fld>
            <a:endParaRPr lang="en-US"/>
          </a:p>
        </p:txBody>
      </p:sp>
    </p:spTree>
    <p:extLst>
      <p:ext uri="{BB962C8B-B14F-4D97-AF65-F5344CB8AC3E}">
        <p14:creationId xmlns:p14="http://schemas.microsoft.com/office/powerpoint/2010/main" val="96484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10</a:t>
            </a:fld>
            <a:endParaRPr lang="en-US"/>
          </a:p>
        </p:txBody>
      </p:sp>
    </p:spTree>
    <p:extLst>
      <p:ext uri="{BB962C8B-B14F-4D97-AF65-F5344CB8AC3E}">
        <p14:creationId xmlns:p14="http://schemas.microsoft.com/office/powerpoint/2010/main" val="5637417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92</a:t>
            </a:fld>
            <a:endParaRPr lang="en-US"/>
          </a:p>
        </p:txBody>
      </p:sp>
    </p:spTree>
    <p:extLst>
      <p:ext uri="{BB962C8B-B14F-4D97-AF65-F5344CB8AC3E}">
        <p14:creationId xmlns:p14="http://schemas.microsoft.com/office/powerpoint/2010/main" val="36735981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94</a:t>
            </a:fld>
            <a:endParaRPr lang="en-US"/>
          </a:p>
        </p:txBody>
      </p:sp>
    </p:spTree>
    <p:extLst>
      <p:ext uri="{BB962C8B-B14F-4D97-AF65-F5344CB8AC3E}">
        <p14:creationId xmlns:p14="http://schemas.microsoft.com/office/powerpoint/2010/main" val="29418579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Kyle</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95</a:t>
            </a:fld>
            <a:endParaRPr lang="en-US"/>
          </a:p>
        </p:txBody>
      </p:sp>
    </p:spTree>
    <p:extLst>
      <p:ext uri="{BB962C8B-B14F-4D97-AF65-F5344CB8AC3E}">
        <p14:creationId xmlns:p14="http://schemas.microsoft.com/office/powerpoint/2010/main" val="33053040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a:t>
            </a:r>
          </a:p>
        </p:txBody>
      </p:sp>
      <p:sp>
        <p:nvSpPr>
          <p:cNvPr id="4" name="Slide Number Placeholder 3"/>
          <p:cNvSpPr>
            <a:spLocks noGrp="1"/>
          </p:cNvSpPr>
          <p:nvPr>
            <p:ph type="sldNum" sz="quarter" idx="5"/>
          </p:nvPr>
        </p:nvSpPr>
        <p:spPr/>
        <p:txBody>
          <a:bodyPr/>
          <a:lstStyle/>
          <a:p>
            <a:fld id="{CB9CDCD3-549F-2540-A85A-ED8728D67A09}" type="slidenum">
              <a:rPr lang="en-US" smtClean="0"/>
              <a:t>96</a:t>
            </a:fld>
            <a:endParaRPr lang="en-US"/>
          </a:p>
        </p:txBody>
      </p:sp>
    </p:spTree>
    <p:extLst>
      <p:ext uri="{BB962C8B-B14F-4D97-AF65-F5344CB8AC3E}">
        <p14:creationId xmlns:p14="http://schemas.microsoft.com/office/powerpoint/2010/main" val="9903844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98</a:t>
            </a:fld>
            <a:endParaRPr lang="en-US"/>
          </a:p>
        </p:txBody>
      </p:sp>
    </p:spTree>
    <p:extLst>
      <p:ext uri="{BB962C8B-B14F-4D97-AF65-F5344CB8AC3E}">
        <p14:creationId xmlns:p14="http://schemas.microsoft.com/office/powerpoint/2010/main" val="1516456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99</a:t>
            </a:fld>
            <a:endParaRPr lang="en-US"/>
          </a:p>
        </p:txBody>
      </p:sp>
    </p:spTree>
    <p:extLst>
      <p:ext uri="{BB962C8B-B14F-4D97-AF65-F5344CB8AC3E}">
        <p14:creationId xmlns:p14="http://schemas.microsoft.com/office/powerpoint/2010/main" val="2270438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100</a:t>
            </a:fld>
            <a:endParaRPr lang="en-US"/>
          </a:p>
        </p:txBody>
      </p:sp>
    </p:spTree>
    <p:extLst>
      <p:ext uri="{BB962C8B-B14F-4D97-AF65-F5344CB8AC3E}">
        <p14:creationId xmlns:p14="http://schemas.microsoft.com/office/powerpoint/2010/main" val="14556344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101</a:t>
            </a:fld>
            <a:endParaRPr lang="en-US"/>
          </a:p>
        </p:txBody>
      </p:sp>
    </p:spTree>
    <p:extLst>
      <p:ext uri="{BB962C8B-B14F-4D97-AF65-F5344CB8AC3E}">
        <p14:creationId xmlns:p14="http://schemas.microsoft.com/office/powerpoint/2010/main" val="30839179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102</a:t>
            </a:fld>
            <a:endParaRPr lang="en-US"/>
          </a:p>
        </p:txBody>
      </p:sp>
    </p:spTree>
    <p:extLst>
      <p:ext uri="{BB962C8B-B14F-4D97-AF65-F5344CB8AC3E}">
        <p14:creationId xmlns:p14="http://schemas.microsoft.com/office/powerpoint/2010/main" val="25812752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103</a:t>
            </a:fld>
            <a:endParaRPr lang="en-US"/>
          </a:p>
        </p:txBody>
      </p:sp>
    </p:spTree>
    <p:extLst>
      <p:ext uri="{BB962C8B-B14F-4D97-AF65-F5344CB8AC3E}">
        <p14:creationId xmlns:p14="http://schemas.microsoft.com/office/powerpoint/2010/main" val="5207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11</a:t>
            </a:fld>
            <a:endParaRPr lang="en-US"/>
          </a:p>
        </p:txBody>
      </p:sp>
    </p:spTree>
    <p:extLst>
      <p:ext uri="{BB962C8B-B14F-4D97-AF65-F5344CB8AC3E}">
        <p14:creationId xmlns:p14="http://schemas.microsoft.com/office/powerpoint/2010/main" val="39830541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p>
          <a:p>
            <a:endParaRPr lang="en-US" dirty="0"/>
          </a:p>
        </p:txBody>
      </p:sp>
      <p:sp>
        <p:nvSpPr>
          <p:cNvPr id="4" name="Slide Number Placeholder 3"/>
          <p:cNvSpPr>
            <a:spLocks noGrp="1"/>
          </p:cNvSpPr>
          <p:nvPr>
            <p:ph type="sldNum" sz="quarter" idx="5"/>
          </p:nvPr>
        </p:nvSpPr>
        <p:spPr/>
        <p:txBody>
          <a:bodyPr/>
          <a:lstStyle/>
          <a:p>
            <a:fld id="{CB9CDCD3-549F-2540-A85A-ED8728D67A09}" type="slidenum">
              <a:rPr lang="en-US" smtClean="0"/>
              <a:t>104</a:t>
            </a:fld>
            <a:endParaRPr lang="en-US"/>
          </a:p>
        </p:txBody>
      </p:sp>
    </p:spTree>
    <p:extLst>
      <p:ext uri="{BB962C8B-B14F-4D97-AF65-F5344CB8AC3E}">
        <p14:creationId xmlns:p14="http://schemas.microsoft.com/office/powerpoint/2010/main" val="8724013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and Kyle</a:t>
            </a:r>
          </a:p>
        </p:txBody>
      </p:sp>
      <p:sp>
        <p:nvSpPr>
          <p:cNvPr id="4" name="Slide Number Placeholder 3"/>
          <p:cNvSpPr>
            <a:spLocks noGrp="1"/>
          </p:cNvSpPr>
          <p:nvPr>
            <p:ph type="sldNum" sz="quarter" idx="5"/>
          </p:nvPr>
        </p:nvSpPr>
        <p:spPr/>
        <p:txBody>
          <a:bodyPr/>
          <a:lstStyle/>
          <a:p>
            <a:fld id="{CB9CDCD3-549F-2540-A85A-ED8728D67A09}" type="slidenum">
              <a:rPr lang="en-US" smtClean="0"/>
              <a:t>105</a:t>
            </a:fld>
            <a:endParaRPr lang="en-US"/>
          </a:p>
        </p:txBody>
      </p:sp>
    </p:spTree>
    <p:extLst>
      <p:ext uri="{BB962C8B-B14F-4D97-AF65-F5344CB8AC3E}">
        <p14:creationId xmlns:p14="http://schemas.microsoft.com/office/powerpoint/2010/main" val="34514377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Kyle</a:t>
            </a:r>
          </a:p>
        </p:txBody>
      </p:sp>
      <p:sp>
        <p:nvSpPr>
          <p:cNvPr id="4" name="Slide Number Placeholder 3"/>
          <p:cNvSpPr>
            <a:spLocks noGrp="1"/>
          </p:cNvSpPr>
          <p:nvPr>
            <p:ph type="sldNum" sz="quarter" idx="5"/>
          </p:nvPr>
        </p:nvSpPr>
        <p:spPr/>
        <p:txBody>
          <a:bodyPr/>
          <a:lstStyle/>
          <a:p>
            <a:fld id="{CB9CDCD3-549F-2540-A85A-ED8728D67A09}" type="slidenum">
              <a:rPr lang="en-US" smtClean="0"/>
              <a:t>106</a:t>
            </a:fld>
            <a:endParaRPr lang="en-US"/>
          </a:p>
        </p:txBody>
      </p:sp>
    </p:spTree>
    <p:extLst>
      <p:ext uri="{BB962C8B-B14F-4D97-AF65-F5344CB8AC3E}">
        <p14:creationId xmlns:p14="http://schemas.microsoft.com/office/powerpoint/2010/main" val="28319703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pPr>
            <a:endParaRPr lang="en-US"/>
          </a:p>
        </p:txBody>
      </p:sp>
      <p:sp>
        <p:nvSpPr>
          <p:cNvPr id="4" name="Slide Number Placeholder 3"/>
          <p:cNvSpPr>
            <a:spLocks noGrp="1"/>
          </p:cNvSpPr>
          <p:nvPr>
            <p:ph type="sldNum" sz="quarter" idx="5"/>
          </p:nvPr>
        </p:nvSpPr>
        <p:spPr/>
        <p:txBody>
          <a:bodyPr/>
          <a:lstStyle/>
          <a:p>
            <a:fld id="{CB9CDCD3-549F-2540-A85A-ED8728D67A09}" type="slidenum">
              <a:rPr lang="en-US" smtClean="0"/>
              <a:t>108</a:t>
            </a:fld>
            <a:endParaRPr lang="en-US"/>
          </a:p>
        </p:txBody>
      </p:sp>
    </p:spTree>
    <p:extLst>
      <p:ext uri="{BB962C8B-B14F-4D97-AF65-F5344CB8AC3E}">
        <p14:creationId xmlns:p14="http://schemas.microsoft.com/office/powerpoint/2010/main" val="154834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8452A-F5C9-C145-AD91-4523F82F92D5}"/>
              </a:ext>
            </a:extLst>
          </p:cNvPr>
          <p:cNvPicPr>
            <a:picLocks noChangeAspect="1"/>
          </p:cNvPicPr>
          <p:nvPr userDrawn="1"/>
        </p:nvPicPr>
        <p:blipFill rotWithShape="1">
          <a:blip r:embed="rId2"/>
          <a:srcRect l="5786" t="11955" r="738" b="13137"/>
          <a:stretch/>
        </p:blipFill>
        <p:spPr>
          <a:xfrm>
            <a:off x="442911" y="457200"/>
            <a:ext cx="13716000" cy="7315200"/>
          </a:xfrm>
          <a:prstGeom prst="rect">
            <a:avLst/>
          </a:prstGeom>
        </p:spPr>
      </p:pic>
      <p:sp>
        <p:nvSpPr>
          <p:cNvPr id="7" name="Rectangle 6">
            <a:extLst>
              <a:ext uri="{FF2B5EF4-FFF2-40B4-BE49-F238E27FC236}">
                <a16:creationId xmlns:a16="http://schemas.microsoft.com/office/drawing/2014/main" id="{5C0FAC66-2DDA-B54B-95D1-4A22DBBA7CA4}"/>
              </a:ext>
            </a:extLst>
          </p:cNvPr>
          <p:cNvSpPr/>
          <p:nvPr userDrawn="1"/>
        </p:nvSpPr>
        <p:spPr>
          <a:xfrm>
            <a:off x="442911" y="457200"/>
            <a:ext cx="13716000" cy="7315200"/>
          </a:xfrm>
          <a:prstGeom prst="rect">
            <a:avLst/>
          </a:prstGeom>
          <a:solidFill>
            <a:srgbClr val="000000">
              <a:alpha val="134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3"/>
          <a:stretch>
            <a:fillRect/>
          </a:stretch>
        </p:blipFill>
        <p:spPr>
          <a:xfrm>
            <a:off x="-457200" y="-365760"/>
            <a:ext cx="3990056" cy="386791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2305415" y="3791198"/>
            <a:ext cx="10019568" cy="1872501"/>
          </a:xfrm>
        </p:spPr>
        <p:txBody>
          <a:bodyPr anchor="t">
            <a:normAutofit/>
          </a:bodyPr>
          <a:lstStyle>
            <a:lvl1pPr algn="ctr">
              <a:lnSpc>
                <a:spcPts val="6400"/>
              </a:lnSpc>
              <a:defRPr sz="6300">
                <a:solidFill>
                  <a:schemeClr val="bg2"/>
                </a:solidFill>
              </a:defRPr>
            </a:lvl1pPr>
          </a:lstStyle>
          <a:p>
            <a:r>
              <a:rPr lang="en-US"/>
              <a:t>Click to edit title</a:t>
            </a:r>
          </a:p>
        </p:txBody>
      </p:sp>
      <p:pic>
        <p:nvPicPr>
          <p:cNvPr id="10" name="Picture 9">
            <a:extLst>
              <a:ext uri="{FF2B5EF4-FFF2-40B4-BE49-F238E27FC236}">
                <a16:creationId xmlns:a16="http://schemas.microsoft.com/office/drawing/2014/main" id="{BB539E23-E341-E547-8D35-395A92E02D24}"/>
              </a:ext>
            </a:extLst>
          </p:cNvPr>
          <p:cNvPicPr>
            <a:picLocks noChangeAspect="1"/>
          </p:cNvPicPr>
          <p:nvPr userDrawn="1"/>
        </p:nvPicPr>
        <p:blipFill rotWithShape="1">
          <a:blip r:embed="rId4"/>
          <a:srcRect r="3019"/>
          <a:stretch/>
        </p:blipFill>
        <p:spPr>
          <a:xfrm>
            <a:off x="10465309" y="6747643"/>
            <a:ext cx="3250692" cy="699913"/>
          </a:xfrm>
          <a:prstGeom prst="rect">
            <a:avLst/>
          </a:prstGeom>
        </p:spPr>
      </p:pic>
    </p:spTree>
    <p:extLst>
      <p:ext uri="{BB962C8B-B14F-4D97-AF65-F5344CB8AC3E}">
        <p14:creationId xmlns:p14="http://schemas.microsoft.com/office/powerpoint/2010/main" val="332708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yram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722376" y="691796"/>
            <a:ext cx="3606250" cy="2102204"/>
          </a:xfrm>
          <a:prstGeom prst="rect">
            <a:avLst/>
          </a:prstGeom>
        </p:spPr>
        <p:txBody>
          <a:bodyPr anchor="t">
            <a:normAutofit/>
          </a:bodyPr>
          <a:lstStyle>
            <a:lvl1pPr algn="l">
              <a:lnSpc>
                <a:spcPts val="5640"/>
              </a:lnSpc>
              <a:defRPr sz="4700"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cxnSp>
        <p:nvCxnSpPr>
          <p:cNvPr id="6" name="Straight Connector 5">
            <a:extLst>
              <a:ext uri="{FF2B5EF4-FFF2-40B4-BE49-F238E27FC236}">
                <a16:creationId xmlns:a16="http://schemas.microsoft.com/office/drawing/2014/main" id="{8E723655-2BF4-5744-BCC7-CF49F524DD52}"/>
              </a:ext>
            </a:extLst>
          </p:cNvPr>
          <p:cNvCxnSpPr>
            <a:cxnSpLocks/>
          </p:cNvCxnSpPr>
          <p:nvPr userDrawn="1"/>
        </p:nvCxnSpPr>
        <p:spPr>
          <a:xfrm>
            <a:off x="4443984" y="743039"/>
            <a:ext cx="0" cy="62179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42650D2-0D65-034C-A2B3-065CFF834879}"/>
              </a:ext>
            </a:extLst>
          </p:cNvPr>
          <p:cNvSpPr>
            <a:spLocks noGrp="1"/>
          </p:cNvSpPr>
          <p:nvPr>
            <p:ph type="body" sz="quarter" idx="10"/>
          </p:nvPr>
        </p:nvSpPr>
        <p:spPr>
          <a:xfrm>
            <a:off x="4559300" y="708778"/>
            <a:ext cx="6117325" cy="1591077"/>
          </a:xfrm>
        </p:spPr>
        <p:txBody>
          <a:bodyPr>
            <a:normAutofit/>
          </a:bodyPr>
          <a:lstStyle>
            <a:lvl1pPr marL="0" indent="0">
              <a:buNone/>
              <a:defRPr sz="2200" spc="0" baseline="0">
                <a:solidFill>
                  <a:schemeClr val="bg1"/>
                </a:solidFill>
              </a:defRPr>
            </a:lvl1pPr>
          </a:lstStyle>
          <a:p>
            <a:pPr lvl="0"/>
            <a:endParaRPr lang="en-US"/>
          </a:p>
        </p:txBody>
      </p:sp>
      <p:pic>
        <p:nvPicPr>
          <p:cNvPr id="7" name="Picture 6">
            <a:extLst>
              <a:ext uri="{FF2B5EF4-FFF2-40B4-BE49-F238E27FC236}">
                <a16:creationId xmlns:a16="http://schemas.microsoft.com/office/drawing/2014/main" id="{24BCF34A-2609-4C40-8F3F-9FD1A4A665D3}"/>
              </a:ext>
            </a:extLst>
          </p:cNvPr>
          <p:cNvPicPr>
            <a:picLocks noChangeAspect="1"/>
          </p:cNvPicPr>
          <p:nvPr userDrawn="1"/>
        </p:nvPicPr>
        <p:blipFill>
          <a:blip r:embed="rId3"/>
          <a:stretch>
            <a:fillRect/>
          </a:stretch>
        </p:blipFill>
        <p:spPr>
          <a:xfrm>
            <a:off x="4078224" y="1755648"/>
            <a:ext cx="6210300" cy="5753100"/>
          </a:xfrm>
          <a:prstGeom prst="rect">
            <a:avLst/>
          </a:prstGeom>
        </p:spPr>
      </p:pic>
    </p:spTree>
    <p:extLst>
      <p:ext uri="{BB962C8B-B14F-4D97-AF65-F5344CB8AC3E}">
        <p14:creationId xmlns:p14="http://schemas.microsoft.com/office/powerpoint/2010/main" val="239258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rogress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91795"/>
            <a:ext cx="6117322" cy="1816273"/>
          </a:xfrm>
          <a:prstGeom prst="rect">
            <a:avLst/>
          </a:prstGeom>
        </p:spPr>
        <p:txBody>
          <a:bodyPr anchor="t">
            <a:normAutofit/>
          </a:bodyPr>
          <a:lstStyle>
            <a:lvl1pPr algn="l">
              <a:lnSpc>
                <a:spcPts val="4600"/>
              </a:lnSpc>
              <a:defRPr sz="3800"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cxnSp>
        <p:nvCxnSpPr>
          <p:cNvPr id="6" name="Straight Connector 5">
            <a:extLst>
              <a:ext uri="{FF2B5EF4-FFF2-40B4-BE49-F238E27FC236}">
                <a16:creationId xmlns:a16="http://schemas.microsoft.com/office/drawing/2014/main" id="{8E723655-2BF4-5744-BCC7-CF49F524DD52}"/>
              </a:ext>
            </a:extLst>
          </p:cNvPr>
          <p:cNvCxnSpPr>
            <a:cxnSpLocks/>
          </p:cNvCxnSpPr>
          <p:nvPr userDrawn="1"/>
        </p:nvCxnSpPr>
        <p:spPr>
          <a:xfrm>
            <a:off x="7315200" y="743039"/>
            <a:ext cx="0" cy="127101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42650D2-0D65-034C-A2B3-065CFF834879}"/>
              </a:ext>
            </a:extLst>
          </p:cNvPr>
          <p:cNvSpPr>
            <a:spLocks noGrp="1"/>
          </p:cNvSpPr>
          <p:nvPr>
            <p:ph type="body" sz="quarter" idx="10"/>
          </p:nvPr>
        </p:nvSpPr>
        <p:spPr>
          <a:xfrm>
            <a:off x="7543800" y="708779"/>
            <a:ext cx="6117325" cy="1929918"/>
          </a:xfrm>
        </p:spPr>
        <p:txBody>
          <a:bodyPr>
            <a:normAutofit/>
          </a:bodyPr>
          <a:lstStyle>
            <a:lvl1pPr marL="0" indent="0">
              <a:buNone/>
              <a:defRPr sz="2200" spc="0" baseline="0">
                <a:solidFill>
                  <a:schemeClr val="bg1"/>
                </a:solidFill>
              </a:defRPr>
            </a:lvl1pPr>
          </a:lstStyle>
          <a:p>
            <a:pPr lvl="0"/>
            <a:endParaRPr lang="en-US"/>
          </a:p>
        </p:txBody>
      </p:sp>
      <p:sp>
        <p:nvSpPr>
          <p:cNvPr id="7" name="Chevron 7">
            <a:extLst>
              <a:ext uri="{FF2B5EF4-FFF2-40B4-BE49-F238E27FC236}">
                <a16:creationId xmlns:a16="http://schemas.microsoft.com/office/drawing/2014/main" id="{BFD1C463-54F2-8248-9D4B-F9AC42D094C7}"/>
              </a:ext>
            </a:extLst>
          </p:cNvPr>
          <p:cNvSpPr/>
          <p:nvPr userDrawn="1"/>
        </p:nvSpPr>
        <p:spPr>
          <a:xfrm>
            <a:off x="969264" y="3950208"/>
            <a:ext cx="3822005" cy="706189"/>
          </a:xfrm>
          <a:custGeom>
            <a:avLst/>
            <a:gdLst>
              <a:gd name="connsiteX0" fmla="*/ 0 w 3975269"/>
              <a:gd name="connsiteY0" fmla="*/ 0 h 706189"/>
              <a:gd name="connsiteX1" fmla="*/ 3622175 w 3975269"/>
              <a:gd name="connsiteY1" fmla="*/ 0 h 706189"/>
              <a:gd name="connsiteX2" fmla="*/ 3975269 w 3975269"/>
              <a:gd name="connsiteY2" fmla="*/ 353095 h 706189"/>
              <a:gd name="connsiteX3" fmla="*/ 3622175 w 3975269"/>
              <a:gd name="connsiteY3" fmla="*/ 706189 h 706189"/>
              <a:gd name="connsiteX4" fmla="*/ 0 w 3975269"/>
              <a:gd name="connsiteY4" fmla="*/ 706189 h 706189"/>
              <a:gd name="connsiteX5" fmla="*/ 353095 w 3975269"/>
              <a:gd name="connsiteY5" fmla="*/ 353095 h 706189"/>
              <a:gd name="connsiteX6" fmla="*/ 0 w 3975269"/>
              <a:gd name="connsiteY6" fmla="*/ 0 h 706189"/>
              <a:gd name="connsiteX0" fmla="*/ 0 w 3975269"/>
              <a:gd name="connsiteY0" fmla="*/ 0 h 706189"/>
              <a:gd name="connsiteX1" fmla="*/ 3622175 w 3975269"/>
              <a:gd name="connsiteY1" fmla="*/ 0 h 706189"/>
              <a:gd name="connsiteX2" fmla="*/ 3975269 w 3975269"/>
              <a:gd name="connsiteY2" fmla="*/ 353095 h 706189"/>
              <a:gd name="connsiteX3" fmla="*/ 3622175 w 3975269"/>
              <a:gd name="connsiteY3" fmla="*/ 706189 h 706189"/>
              <a:gd name="connsiteX4" fmla="*/ 0 w 3975269"/>
              <a:gd name="connsiteY4" fmla="*/ 706189 h 706189"/>
              <a:gd name="connsiteX5" fmla="*/ 161817 w 3975269"/>
              <a:gd name="connsiteY5" fmla="*/ 353095 h 706189"/>
              <a:gd name="connsiteX6" fmla="*/ 0 w 3975269"/>
              <a:gd name="connsiteY6" fmla="*/ 0 h 706189"/>
              <a:gd name="connsiteX0" fmla="*/ 0 w 3658028"/>
              <a:gd name="connsiteY0" fmla="*/ 0 h 706189"/>
              <a:gd name="connsiteX1" fmla="*/ 3622175 w 3658028"/>
              <a:gd name="connsiteY1" fmla="*/ 0 h 706189"/>
              <a:gd name="connsiteX2" fmla="*/ 3658028 w 3658028"/>
              <a:gd name="connsiteY2" fmla="*/ 357760 h 706189"/>
              <a:gd name="connsiteX3" fmla="*/ 3622175 w 3658028"/>
              <a:gd name="connsiteY3" fmla="*/ 706189 h 706189"/>
              <a:gd name="connsiteX4" fmla="*/ 0 w 3658028"/>
              <a:gd name="connsiteY4" fmla="*/ 706189 h 706189"/>
              <a:gd name="connsiteX5" fmla="*/ 161817 w 3658028"/>
              <a:gd name="connsiteY5" fmla="*/ 353095 h 706189"/>
              <a:gd name="connsiteX6" fmla="*/ 0 w 3658028"/>
              <a:gd name="connsiteY6" fmla="*/ 0 h 706189"/>
              <a:gd name="connsiteX0" fmla="*/ 0 w 3816648"/>
              <a:gd name="connsiteY0" fmla="*/ 0 h 706189"/>
              <a:gd name="connsiteX1" fmla="*/ 3622175 w 3816648"/>
              <a:gd name="connsiteY1" fmla="*/ 0 h 706189"/>
              <a:gd name="connsiteX2" fmla="*/ 3816648 w 3816648"/>
              <a:gd name="connsiteY2" fmla="*/ 362425 h 706189"/>
              <a:gd name="connsiteX3" fmla="*/ 3622175 w 3816648"/>
              <a:gd name="connsiteY3" fmla="*/ 706189 h 706189"/>
              <a:gd name="connsiteX4" fmla="*/ 0 w 3816648"/>
              <a:gd name="connsiteY4" fmla="*/ 706189 h 706189"/>
              <a:gd name="connsiteX5" fmla="*/ 161817 w 3816648"/>
              <a:gd name="connsiteY5" fmla="*/ 353095 h 706189"/>
              <a:gd name="connsiteX6" fmla="*/ 0 w 3816648"/>
              <a:gd name="connsiteY6" fmla="*/ 0 h 706189"/>
              <a:gd name="connsiteX0" fmla="*/ 0 w 3710533"/>
              <a:gd name="connsiteY0" fmla="*/ 0 h 706189"/>
              <a:gd name="connsiteX1" fmla="*/ 3622175 w 3710533"/>
              <a:gd name="connsiteY1" fmla="*/ 0 h 706189"/>
              <a:gd name="connsiteX2" fmla="*/ 3710533 w 3710533"/>
              <a:gd name="connsiteY2" fmla="*/ 348429 h 706189"/>
              <a:gd name="connsiteX3" fmla="*/ 3622175 w 3710533"/>
              <a:gd name="connsiteY3" fmla="*/ 706189 h 706189"/>
              <a:gd name="connsiteX4" fmla="*/ 0 w 3710533"/>
              <a:gd name="connsiteY4" fmla="*/ 706189 h 706189"/>
              <a:gd name="connsiteX5" fmla="*/ 161817 w 3710533"/>
              <a:gd name="connsiteY5" fmla="*/ 353095 h 706189"/>
              <a:gd name="connsiteX6" fmla="*/ 0 w 3710533"/>
              <a:gd name="connsiteY6" fmla="*/ 0 h 706189"/>
              <a:gd name="connsiteX0" fmla="*/ 0 w 3779738"/>
              <a:gd name="connsiteY0" fmla="*/ 0 h 706189"/>
              <a:gd name="connsiteX1" fmla="*/ 3622175 w 3779738"/>
              <a:gd name="connsiteY1" fmla="*/ 0 h 706189"/>
              <a:gd name="connsiteX2" fmla="*/ 3779738 w 3779738"/>
              <a:gd name="connsiteY2" fmla="*/ 357759 h 706189"/>
              <a:gd name="connsiteX3" fmla="*/ 3622175 w 3779738"/>
              <a:gd name="connsiteY3" fmla="*/ 706189 h 706189"/>
              <a:gd name="connsiteX4" fmla="*/ 0 w 3779738"/>
              <a:gd name="connsiteY4" fmla="*/ 706189 h 706189"/>
              <a:gd name="connsiteX5" fmla="*/ 161817 w 3779738"/>
              <a:gd name="connsiteY5" fmla="*/ 353095 h 706189"/>
              <a:gd name="connsiteX6" fmla="*/ 0 w 3779738"/>
              <a:gd name="connsiteY6" fmla="*/ 0 h 7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9738" h="706189">
                <a:moveTo>
                  <a:pt x="0" y="0"/>
                </a:moveTo>
                <a:lnTo>
                  <a:pt x="3622175" y="0"/>
                </a:lnTo>
                <a:lnTo>
                  <a:pt x="3779738" y="357759"/>
                </a:lnTo>
                <a:lnTo>
                  <a:pt x="3622175" y="706189"/>
                </a:lnTo>
                <a:lnTo>
                  <a:pt x="0" y="706189"/>
                </a:lnTo>
                <a:lnTo>
                  <a:pt x="161817" y="35309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400">
              <a:solidFill>
                <a:schemeClr val="bg2"/>
              </a:solidFill>
              <a:latin typeface="Ekster" panose="02000500030000020000" pitchFamily="2" charset="77"/>
            </a:endParaRPr>
          </a:p>
        </p:txBody>
      </p:sp>
      <p:sp>
        <p:nvSpPr>
          <p:cNvPr id="8" name="Chevron 7">
            <a:extLst>
              <a:ext uri="{FF2B5EF4-FFF2-40B4-BE49-F238E27FC236}">
                <a16:creationId xmlns:a16="http://schemas.microsoft.com/office/drawing/2014/main" id="{D013AE6A-56E2-B44A-853F-CAD630D3D21D}"/>
              </a:ext>
            </a:extLst>
          </p:cNvPr>
          <p:cNvSpPr/>
          <p:nvPr userDrawn="1"/>
        </p:nvSpPr>
        <p:spPr>
          <a:xfrm>
            <a:off x="4844366" y="3950208"/>
            <a:ext cx="3822005" cy="706189"/>
          </a:xfrm>
          <a:custGeom>
            <a:avLst/>
            <a:gdLst>
              <a:gd name="connsiteX0" fmla="*/ 0 w 3975269"/>
              <a:gd name="connsiteY0" fmla="*/ 0 h 706189"/>
              <a:gd name="connsiteX1" fmla="*/ 3622175 w 3975269"/>
              <a:gd name="connsiteY1" fmla="*/ 0 h 706189"/>
              <a:gd name="connsiteX2" fmla="*/ 3975269 w 3975269"/>
              <a:gd name="connsiteY2" fmla="*/ 353095 h 706189"/>
              <a:gd name="connsiteX3" fmla="*/ 3622175 w 3975269"/>
              <a:gd name="connsiteY3" fmla="*/ 706189 h 706189"/>
              <a:gd name="connsiteX4" fmla="*/ 0 w 3975269"/>
              <a:gd name="connsiteY4" fmla="*/ 706189 h 706189"/>
              <a:gd name="connsiteX5" fmla="*/ 353095 w 3975269"/>
              <a:gd name="connsiteY5" fmla="*/ 353095 h 706189"/>
              <a:gd name="connsiteX6" fmla="*/ 0 w 3975269"/>
              <a:gd name="connsiteY6" fmla="*/ 0 h 706189"/>
              <a:gd name="connsiteX0" fmla="*/ 0 w 3975269"/>
              <a:gd name="connsiteY0" fmla="*/ 0 h 706189"/>
              <a:gd name="connsiteX1" fmla="*/ 3622175 w 3975269"/>
              <a:gd name="connsiteY1" fmla="*/ 0 h 706189"/>
              <a:gd name="connsiteX2" fmla="*/ 3975269 w 3975269"/>
              <a:gd name="connsiteY2" fmla="*/ 353095 h 706189"/>
              <a:gd name="connsiteX3" fmla="*/ 3622175 w 3975269"/>
              <a:gd name="connsiteY3" fmla="*/ 706189 h 706189"/>
              <a:gd name="connsiteX4" fmla="*/ 0 w 3975269"/>
              <a:gd name="connsiteY4" fmla="*/ 706189 h 706189"/>
              <a:gd name="connsiteX5" fmla="*/ 161817 w 3975269"/>
              <a:gd name="connsiteY5" fmla="*/ 353095 h 706189"/>
              <a:gd name="connsiteX6" fmla="*/ 0 w 3975269"/>
              <a:gd name="connsiteY6" fmla="*/ 0 h 706189"/>
              <a:gd name="connsiteX0" fmla="*/ 0 w 3658028"/>
              <a:gd name="connsiteY0" fmla="*/ 0 h 706189"/>
              <a:gd name="connsiteX1" fmla="*/ 3622175 w 3658028"/>
              <a:gd name="connsiteY1" fmla="*/ 0 h 706189"/>
              <a:gd name="connsiteX2" fmla="*/ 3658028 w 3658028"/>
              <a:gd name="connsiteY2" fmla="*/ 357760 h 706189"/>
              <a:gd name="connsiteX3" fmla="*/ 3622175 w 3658028"/>
              <a:gd name="connsiteY3" fmla="*/ 706189 h 706189"/>
              <a:gd name="connsiteX4" fmla="*/ 0 w 3658028"/>
              <a:gd name="connsiteY4" fmla="*/ 706189 h 706189"/>
              <a:gd name="connsiteX5" fmla="*/ 161817 w 3658028"/>
              <a:gd name="connsiteY5" fmla="*/ 353095 h 706189"/>
              <a:gd name="connsiteX6" fmla="*/ 0 w 3658028"/>
              <a:gd name="connsiteY6" fmla="*/ 0 h 706189"/>
              <a:gd name="connsiteX0" fmla="*/ 0 w 3816648"/>
              <a:gd name="connsiteY0" fmla="*/ 0 h 706189"/>
              <a:gd name="connsiteX1" fmla="*/ 3622175 w 3816648"/>
              <a:gd name="connsiteY1" fmla="*/ 0 h 706189"/>
              <a:gd name="connsiteX2" fmla="*/ 3816648 w 3816648"/>
              <a:gd name="connsiteY2" fmla="*/ 362425 h 706189"/>
              <a:gd name="connsiteX3" fmla="*/ 3622175 w 3816648"/>
              <a:gd name="connsiteY3" fmla="*/ 706189 h 706189"/>
              <a:gd name="connsiteX4" fmla="*/ 0 w 3816648"/>
              <a:gd name="connsiteY4" fmla="*/ 706189 h 706189"/>
              <a:gd name="connsiteX5" fmla="*/ 161817 w 3816648"/>
              <a:gd name="connsiteY5" fmla="*/ 353095 h 706189"/>
              <a:gd name="connsiteX6" fmla="*/ 0 w 3816648"/>
              <a:gd name="connsiteY6" fmla="*/ 0 h 706189"/>
              <a:gd name="connsiteX0" fmla="*/ 0 w 3710533"/>
              <a:gd name="connsiteY0" fmla="*/ 0 h 706189"/>
              <a:gd name="connsiteX1" fmla="*/ 3622175 w 3710533"/>
              <a:gd name="connsiteY1" fmla="*/ 0 h 706189"/>
              <a:gd name="connsiteX2" fmla="*/ 3710533 w 3710533"/>
              <a:gd name="connsiteY2" fmla="*/ 348429 h 706189"/>
              <a:gd name="connsiteX3" fmla="*/ 3622175 w 3710533"/>
              <a:gd name="connsiteY3" fmla="*/ 706189 h 706189"/>
              <a:gd name="connsiteX4" fmla="*/ 0 w 3710533"/>
              <a:gd name="connsiteY4" fmla="*/ 706189 h 706189"/>
              <a:gd name="connsiteX5" fmla="*/ 161817 w 3710533"/>
              <a:gd name="connsiteY5" fmla="*/ 353095 h 706189"/>
              <a:gd name="connsiteX6" fmla="*/ 0 w 3710533"/>
              <a:gd name="connsiteY6" fmla="*/ 0 h 706189"/>
              <a:gd name="connsiteX0" fmla="*/ 0 w 3779738"/>
              <a:gd name="connsiteY0" fmla="*/ 0 h 706189"/>
              <a:gd name="connsiteX1" fmla="*/ 3622175 w 3779738"/>
              <a:gd name="connsiteY1" fmla="*/ 0 h 706189"/>
              <a:gd name="connsiteX2" fmla="*/ 3779738 w 3779738"/>
              <a:gd name="connsiteY2" fmla="*/ 357759 h 706189"/>
              <a:gd name="connsiteX3" fmla="*/ 3622175 w 3779738"/>
              <a:gd name="connsiteY3" fmla="*/ 706189 h 706189"/>
              <a:gd name="connsiteX4" fmla="*/ 0 w 3779738"/>
              <a:gd name="connsiteY4" fmla="*/ 706189 h 706189"/>
              <a:gd name="connsiteX5" fmla="*/ 161817 w 3779738"/>
              <a:gd name="connsiteY5" fmla="*/ 353095 h 706189"/>
              <a:gd name="connsiteX6" fmla="*/ 0 w 3779738"/>
              <a:gd name="connsiteY6" fmla="*/ 0 h 7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9738" h="706189">
                <a:moveTo>
                  <a:pt x="0" y="0"/>
                </a:moveTo>
                <a:lnTo>
                  <a:pt x="3622175" y="0"/>
                </a:lnTo>
                <a:lnTo>
                  <a:pt x="3779738" y="357759"/>
                </a:lnTo>
                <a:lnTo>
                  <a:pt x="3622175" y="706189"/>
                </a:lnTo>
                <a:lnTo>
                  <a:pt x="0" y="706189"/>
                </a:lnTo>
                <a:lnTo>
                  <a:pt x="161817" y="35309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Ekster" panose="02000500030000020000" pitchFamily="2" charset="77"/>
            </a:endParaRPr>
          </a:p>
        </p:txBody>
      </p:sp>
      <p:sp>
        <p:nvSpPr>
          <p:cNvPr id="9" name="Chevron 7">
            <a:extLst>
              <a:ext uri="{FF2B5EF4-FFF2-40B4-BE49-F238E27FC236}">
                <a16:creationId xmlns:a16="http://schemas.microsoft.com/office/drawing/2014/main" id="{9E765FB1-2880-7E45-924A-846F155FE3DD}"/>
              </a:ext>
            </a:extLst>
          </p:cNvPr>
          <p:cNvSpPr/>
          <p:nvPr userDrawn="1"/>
        </p:nvSpPr>
        <p:spPr>
          <a:xfrm>
            <a:off x="8719469" y="3950208"/>
            <a:ext cx="3822005" cy="706189"/>
          </a:xfrm>
          <a:custGeom>
            <a:avLst/>
            <a:gdLst>
              <a:gd name="connsiteX0" fmla="*/ 0 w 3975269"/>
              <a:gd name="connsiteY0" fmla="*/ 0 h 706189"/>
              <a:gd name="connsiteX1" fmla="*/ 3622175 w 3975269"/>
              <a:gd name="connsiteY1" fmla="*/ 0 h 706189"/>
              <a:gd name="connsiteX2" fmla="*/ 3975269 w 3975269"/>
              <a:gd name="connsiteY2" fmla="*/ 353095 h 706189"/>
              <a:gd name="connsiteX3" fmla="*/ 3622175 w 3975269"/>
              <a:gd name="connsiteY3" fmla="*/ 706189 h 706189"/>
              <a:gd name="connsiteX4" fmla="*/ 0 w 3975269"/>
              <a:gd name="connsiteY4" fmla="*/ 706189 h 706189"/>
              <a:gd name="connsiteX5" fmla="*/ 353095 w 3975269"/>
              <a:gd name="connsiteY5" fmla="*/ 353095 h 706189"/>
              <a:gd name="connsiteX6" fmla="*/ 0 w 3975269"/>
              <a:gd name="connsiteY6" fmla="*/ 0 h 706189"/>
              <a:gd name="connsiteX0" fmla="*/ 0 w 3975269"/>
              <a:gd name="connsiteY0" fmla="*/ 0 h 706189"/>
              <a:gd name="connsiteX1" fmla="*/ 3622175 w 3975269"/>
              <a:gd name="connsiteY1" fmla="*/ 0 h 706189"/>
              <a:gd name="connsiteX2" fmla="*/ 3975269 w 3975269"/>
              <a:gd name="connsiteY2" fmla="*/ 353095 h 706189"/>
              <a:gd name="connsiteX3" fmla="*/ 3622175 w 3975269"/>
              <a:gd name="connsiteY3" fmla="*/ 706189 h 706189"/>
              <a:gd name="connsiteX4" fmla="*/ 0 w 3975269"/>
              <a:gd name="connsiteY4" fmla="*/ 706189 h 706189"/>
              <a:gd name="connsiteX5" fmla="*/ 161817 w 3975269"/>
              <a:gd name="connsiteY5" fmla="*/ 353095 h 706189"/>
              <a:gd name="connsiteX6" fmla="*/ 0 w 3975269"/>
              <a:gd name="connsiteY6" fmla="*/ 0 h 706189"/>
              <a:gd name="connsiteX0" fmla="*/ 0 w 3658028"/>
              <a:gd name="connsiteY0" fmla="*/ 0 h 706189"/>
              <a:gd name="connsiteX1" fmla="*/ 3622175 w 3658028"/>
              <a:gd name="connsiteY1" fmla="*/ 0 h 706189"/>
              <a:gd name="connsiteX2" fmla="*/ 3658028 w 3658028"/>
              <a:gd name="connsiteY2" fmla="*/ 357760 h 706189"/>
              <a:gd name="connsiteX3" fmla="*/ 3622175 w 3658028"/>
              <a:gd name="connsiteY3" fmla="*/ 706189 h 706189"/>
              <a:gd name="connsiteX4" fmla="*/ 0 w 3658028"/>
              <a:gd name="connsiteY4" fmla="*/ 706189 h 706189"/>
              <a:gd name="connsiteX5" fmla="*/ 161817 w 3658028"/>
              <a:gd name="connsiteY5" fmla="*/ 353095 h 706189"/>
              <a:gd name="connsiteX6" fmla="*/ 0 w 3658028"/>
              <a:gd name="connsiteY6" fmla="*/ 0 h 706189"/>
              <a:gd name="connsiteX0" fmla="*/ 0 w 3816648"/>
              <a:gd name="connsiteY0" fmla="*/ 0 h 706189"/>
              <a:gd name="connsiteX1" fmla="*/ 3622175 w 3816648"/>
              <a:gd name="connsiteY1" fmla="*/ 0 h 706189"/>
              <a:gd name="connsiteX2" fmla="*/ 3816648 w 3816648"/>
              <a:gd name="connsiteY2" fmla="*/ 362425 h 706189"/>
              <a:gd name="connsiteX3" fmla="*/ 3622175 w 3816648"/>
              <a:gd name="connsiteY3" fmla="*/ 706189 h 706189"/>
              <a:gd name="connsiteX4" fmla="*/ 0 w 3816648"/>
              <a:gd name="connsiteY4" fmla="*/ 706189 h 706189"/>
              <a:gd name="connsiteX5" fmla="*/ 161817 w 3816648"/>
              <a:gd name="connsiteY5" fmla="*/ 353095 h 706189"/>
              <a:gd name="connsiteX6" fmla="*/ 0 w 3816648"/>
              <a:gd name="connsiteY6" fmla="*/ 0 h 706189"/>
              <a:gd name="connsiteX0" fmla="*/ 0 w 3710533"/>
              <a:gd name="connsiteY0" fmla="*/ 0 h 706189"/>
              <a:gd name="connsiteX1" fmla="*/ 3622175 w 3710533"/>
              <a:gd name="connsiteY1" fmla="*/ 0 h 706189"/>
              <a:gd name="connsiteX2" fmla="*/ 3710533 w 3710533"/>
              <a:gd name="connsiteY2" fmla="*/ 348429 h 706189"/>
              <a:gd name="connsiteX3" fmla="*/ 3622175 w 3710533"/>
              <a:gd name="connsiteY3" fmla="*/ 706189 h 706189"/>
              <a:gd name="connsiteX4" fmla="*/ 0 w 3710533"/>
              <a:gd name="connsiteY4" fmla="*/ 706189 h 706189"/>
              <a:gd name="connsiteX5" fmla="*/ 161817 w 3710533"/>
              <a:gd name="connsiteY5" fmla="*/ 353095 h 706189"/>
              <a:gd name="connsiteX6" fmla="*/ 0 w 3710533"/>
              <a:gd name="connsiteY6" fmla="*/ 0 h 706189"/>
              <a:gd name="connsiteX0" fmla="*/ 0 w 3779738"/>
              <a:gd name="connsiteY0" fmla="*/ 0 h 706189"/>
              <a:gd name="connsiteX1" fmla="*/ 3622175 w 3779738"/>
              <a:gd name="connsiteY1" fmla="*/ 0 h 706189"/>
              <a:gd name="connsiteX2" fmla="*/ 3779738 w 3779738"/>
              <a:gd name="connsiteY2" fmla="*/ 357759 h 706189"/>
              <a:gd name="connsiteX3" fmla="*/ 3622175 w 3779738"/>
              <a:gd name="connsiteY3" fmla="*/ 706189 h 706189"/>
              <a:gd name="connsiteX4" fmla="*/ 0 w 3779738"/>
              <a:gd name="connsiteY4" fmla="*/ 706189 h 706189"/>
              <a:gd name="connsiteX5" fmla="*/ 161817 w 3779738"/>
              <a:gd name="connsiteY5" fmla="*/ 353095 h 706189"/>
              <a:gd name="connsiteX6" fmla="*/ 0 w 3779738"/>
              <a:gd name="connsiteY6" fmla="*/ 0 h 7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9738" h="706189">
                <a:moveTo>
                  <a:pt x="0" y="0"/>
                </a:moveTo>
                <a:lnTo>
                  <a:pt x="3622175" y="0"/>
                </a:lnTo>
                <a:lnTo>
                  <a:pt x="3779738" y="357759"/>
                </a:lnTo>
                <a:lnTo>
                  <a:pt x="3622175" y="706189"/>
                </a:lnTo>
                <a:lnTo>
                  <a:pt x="0" y="706189"/>
                </a:lnTo>
                <a:lnTo>
                  <a:pt x="161817" y="3530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Ekster" panose="02000500030000020000" pitchFamily="2" charset="77"/>
            </a:endParaRPr>
          </a:p>
        </p:txBody>
      </p:sp>
      <p:sp>
        <p:nvSpPr>
          <p:cNvPr id="5" name="Text Placeholder 4">
            <a:extLst>
              <a:ext uri="{FF2B5EF4-FFF2-40B4-BE49-F238E27FC236}">
                <a16:creationId xmlns:a16="http://schemas.microsoft.com/office/drawing/2014/main" id="{5137D26C-F4F2-AF44-888F-47DCA498783E}"/>
              </a:ext>
            </a:extLst>
          </p:cNvPr>
          <p:cNvSpPr>
            <a:spLocks noGrp="1"/>
          </p:cNvSpPr>
          <p:nvPr>
            <p:ph type="body" sz="quarter" idx="11" hasCustomPrompt="1"/>
          </p:nvPr>
        </p:nvSpPr>
        <p:spPr>
          <a:xfrm>
            <a:off x="1651541" y="4902200"/>
            <a:ext cx="2457450" cy="1978285"/>
          </a:xfrm>
        </p:spPr>
        <p:txBody>
          <a:bodyPr>
            <a:normAutofit/>
          </a:bodyPr>
          <a:lstStyle>
            <a:lvl1pPr marL="0" indent="0">
              <a:lnSpc>
                <a:spcPts val="2100"/>
              </a:lnSpc>
              <a:buNone/>
              <a:defRPr sz="1800" b="0"/>
            </a:lvl1pPr>
            <a:lvl2pPr>
              <a:lnSpc>
                <a:spcPts val="2100"/>
              </a:lnSpc>
              <a:defRPr sz="1800"/>
            </a:lvl2pPr>
            <a:lvl3pPr>
              <a:lnSpc>
                <a:spcPts val="2100"/>
              </a:lnSpc>
              <a:defRPr sz="1800"/>
            </a:lvl3pPr>
            <a:lvl4pPr>
              <a:lnSpc>
                <a:spcPts val="2100"/>
              </a:lnSpc>
              <a:defRPr sz="1800"/>
            </a:lvl4pPr>
            <a:lvl5pPr>
              <a:lnSpc>
                <a:spcPts val="2100"/>
              </a:lnSpc>
              <a:defRPr sz="1800"/>
            </a:lvl5pPr>
          </a:lstStyle>
          <a:p>
            <a:pPr lvl="0"/>
            <a:r>
              <a:rPr lang="en-US"/>
              <a:t>Click to edit </a:t>
            </a:r>
            <a:br>
              <a:rPr lang="en-US"/>
            </a:br>
            <a:r>
              <a:rPr lang="en-US"/>
              <a:t>text</a:t>
            </a:r>
          </a:p>
        </p:txBody>
      </p:sp>
      <p:sp>
        <p:nvSpPr>
          <p:cNvPr id="12" name="Text Placeholder 4">
            <a:extLst>
              <a:ext uri="{FF2B5EF4-FFF2-40B4-BE49-F238E27FC236}">
                <a16:creationId xmlns:a16="http://schemas.microsoft.com/office/drawing/2014/main" id="{4D1A0EDC-FB3C-9549-B017-B996B7554079}"/>
              </a:ext>
            </a:extLst>
          </p:cNvPr>
          <p:cNvSpPr>
            <a:spLocks noGrp="1"/>
          </p:cNvSpPr>
          <p:nvPr>
            <p:ph type="body" sz="quarter" idx="12" hasCustomPrompt="1"/>
          </p:nvPr>
        </p:nvSpPr>
        <p:spPr>
          <a:xfrm>
            <a:off x="5519003" y="4902200"/>
            <a:ext cx="2457450" cy="1978285"/>
          </a:xfrm>
        </p:spPr>
        <p:txBody>
          <a:bodyPr>
            <a:normAutofit/>
          </a:bodyPr>
          <a:lstStyle>
            <a:lvl1pPr marL="0" indent="0">
              <a:lnSpc>
                <a:spcPts val="2100"/>
              </a:lnSpc>
              <a:buNone/>
              <a:defRPr sz="1800" b="0">
                <a:solidFill>
                  <a:schemeClr val="accent2"/>
                </a:solidFill>
              </a:defRPr>
            </a:lvl1pPr>
            <a:lvl2pPr>
              <a:lnSpc>
                <a:spcPts val="2100"/>
              </a:lnSpc>
              <a:defRPr sz="1800"/>
            </a:lvl2pPr>
            <a:lvl3pPr>
              <a:lnSpc>
                <a:spcPts val="2100"/>
              </a:lnSpc>
              <a:defRPr sz="1800"/>
            </a:lvl3pPr>
            <a:lvl4pPr>
              <a:lnSpc>
                <a:spcPts val="2100"/>
              </a:lnSpc>
              <a:defRPr sz="1800"/>
            </a:lvl4pPr>
            <a:lvl5pPr>
              <a:lnSpc>
                <a:spcPts val="2100"/>
              </a:lnSpc>
              <a:defRPr sz="1800"/>
            </a:lvl5pPr>
          </a:lstStyle>
          <a:p>
            <a:pPr lvl="0"/>
            <a:r>
              <a:rPr lang="en-US"/>
              <a:t>Click to edit </a:t>
            </a:r>
            <a:br>
              <a:rPr lang="en-US"/>
            </a:br>
            <a:r>
              <a:rPr lang="en-US"/>
              <a:t>text</a:t>
            </a:r>
          </a:p>
        </p:txBody>
      </p:sp>
      <p:sp>
        <p:nvSpPr>
          <p:cNvPr id="13" name="Text Placeholder 4">
            <a:extLst>
              <a:ext uri="{FF2B5EF4-FFF2-40B4-BE49-F238E27FC236}">
                <a16:creationId xmlns:a16="http://schemas.microsoft.com/office/drawing/2014/main" id="{5EF6315B-9271-A840-8EB9-75B70EE94D1D}"/>
              </a:ext>
            </a:extLst>
          </p:cNvPr>
          <p:cNvSpPr>
            <a:spLocks noGrp="1"/>
          </p:cNvSpPr>
          <p:nvPr>
            <p:ph type="body" sz="quarter" idx="13" hasCustomPrompt="1"/>
          </p:nvPr>
        </p:nvSpPr>
        <p:spPr>
          <a:xfrm>
            <a:off x="9386465" y="4902200"/>
            <a:ext cx="2457450" cy="1978285"/>
          </a:xfrm>
        </p:spPr>
        <p:txBody>
          <a:bodyPr>
            <a:normAutofit/>
          </a:bodyPr>
          <a:lstStyle>
            <a:lvl1pPr marL="0" indent="0">
              <a:lnSpc>
                <a:spcPts val="2100"/>
              </a:lnSpc>
              <a:buNone/>
              <a:defRPr sz="1800" b="0">
                <a:solidFill>
                  <a:schemeClr val="bg1"/>
                </a:solidFill>
              </a:defRPr>
            </a:lvl1pPr>
            <a:lvl2pPr>
              <a:lnSpc>
                <a:spcPts val="2100"/>
              </a:lnSpc>
              <a:defRPr sz="1800"/>
            </a:lvl2pPr>
            <a:lvl3pPr>
              <a:lnSpc>
                <a:spcPts val="2100"/>
              </a:lnSpc>
              <a:defRPr sz="1800"/>
            </a:lvl3pPr>
            <a:lvl4pPr>
              <a:lnSpc>
                <a:spcPts val="2100"/>
              </a:lnSpc>
              <a:defRPr sz="1800"/>
            </a:lvl4pPr>
            <a:lvl5pPr>
              <a:lnSpc>
                <a:spcPts val="2100"/>
              </a:lnSpc>
              <a:defRPr sz="1800"/>
            </a:lvl5pPr>
          </a:lstStyle>
          <a:p>
            <a:pPr lvl="0"/>
            <a:r>
              <a:rPr lang="en-US"/>
              <a:t>Click to edit </a:t>
            </a:r>
            <a:br>
              <a:rPr lang="en-US"/>
            </a:br>
            <a:r>
              <a:rPr lang="en-US"/>
              <a:t>text</a:t>
            </a:r>
          </a:p>
        </p:txBody>
      </p:sp>
      <p:sp>
        <p:nvSpPr>
          <p:cNvPr id="18" name="Text Placeholder 17">
            <a:extLst>
              <a:ext uri="{FF2B5EF4-FFF2-40B4-BE49-F238E27FC236}">
                <a16:creationId xmlns:a16="http://schemas.microsoft.com/office/drawing/2014/main" id="{4BD0E98E-F43C-1F4F-BAEE-F52898D9F416}"/>
              </a:ext>
            </a:extLst>
          </p:cNvPr>
          <p:cNvSpPr>
            <a:spLocks noGrp="1"/>
          </p:cNvSpPr>
          <p:nvPr>
            <p:ph type="body" sz="quarter" idx="14" hasCustomPrompt="1"/>
          </p:nvPr>
        </p:nvSpPr>
        <p:spPr>
          <a:xfrm>
            <a:off x="5059363" y="4051659"/>
            <a:ext cx="3465512" cy="569913"/>
          </a:xfrm>
        </p:spPr>
        <p:txBody>
          <a:bodyPr anchor="ctr">
            <a:noAutofit/>
          </a:bodyPr>
          <a:lstStyle>
            <a:lvl1pPr marL="0" indent="0" algn="ctr">
              <a:buNone/>
              <a:defRPr sz="2400" spc="50" baseline="0">
                <a:solidFill>
                  <a:schemeClr val="bg2"/>
                </a:solidFill>
              </a:defRPr>
            </a:lvl1pPr>
          </a:lstStyle>
          <a:p>
            <a:pPr lvl="0"/>
            <a:r>
              <a:rPr lang="en-US"/>
              <a:t>TEXT</a:t>
            </a:r>
          </a:p>
        </p:txBody>
      </p:sp>
      <p:sp>
        <p:nvSpPr>
          <p:cNvPr id="20" name="Text Placeholder 17">
            <a:extLst>
              <a:ext uri="{FF2B5EF4-FFF2-40B4-BE49-F238E27FC236}">
                <a16:creationId xmlns:a16="http://schemas.microsoft.com/office/drawing/2014/main" id="{16781147-5AAA-F94C-85B6-296C567ED6FC}"/>
              </a:ext>
            </a:extLst>
          </p:cNvPr>
          <p:cNvSpPr>
            <a:spLocks noGrp="1"/>
          </p:cNvSpPr>
          <p:nvPr>
            <p:ph type="body" sz="quarter" idx="15" hasCustomPrompt="1"/>
          </p:nvPr>
        </p:nvSpPr>
        <p:spPr>
          <a:xfrm>
            <a:off x="1147763" y="4051659"/>
            <a:ext cx="3465512" cy="569913"/>
          </a:xfrm>
        </p:spPr>
        <p:txBody>
          <a:bodyPr anchor="ctr">
            <a:noAutofit/>
          </a:bodyPr>
          <a:lstStyle>
            <a:lvl1pPr marL="0" indent="0" algn="ctr">
              <a:buNone/>
              <a:defRPr sz="2400" spc="50" baseline="0">
                <a:solidFill>
                  <a:schemeClr val="bg2"/>
                </a:solidFill>
              </a:defRPr>
            </a:lvl1pPr>
          </a:lstStyle>
          <a:p>
            <a:pPr lvl="0"/>
            <a:r>
              <a:rPr lang="en-US"/>
              <a:t>TEXT</a:t>
            </a:r>
          </a:p>
        </p:txBody>
      </p:sp>
      <p:sp>
        <p:nvSpPr>
          <p:cNvPr id="21" name="Text Placeholder 17">
            <a:extLst>
              <a:ext uri="{FF2B5EF4-FFF2-40B4-BE49-F238E27FC236}">
                <a16:creationId xmlns:a16="http://schemas.microsoft.com/office/drawing/2014/main" id="{1F0E0B43-BCC1-B344-BD0A-BBCEF9CC974F}"/>
              </a:ext>
            </a:extLst>
          </p:cNvPr>
          <p:cNvSpPr>
            <a:spLocks noGrp="1"/>
          </p:cNvSpPr>
          <p:nvPr>
            <p:ph type="body" sz="quarter" idx="16" hasCustomPrompt="1"/>
          </p:nvPr>
        </p:nvSpPr>
        <p:spPr>
          <a:xfrm>
            <a:off x="8920163" y="4051659"/>
            <a:ext cx="3465512" cy="569913"/>
          </a:xfrm>
        </p:spPr>
        <p:txBody>
          <a:bodyPr anchor="ctr">
            <a:noAutofit/>
          </a:bodyPr>
          <a:lstStyle>
            <a:lvl1pPr marL="0" indent="0" algn="ctr">
              <a:buNone/>
              <a:defRPr sz="2400" spc="50" baseline="0">
                <a:solidFill>
                  <a:schemeClr val="bg2"/>
                </a:solidFill>
              </a:defRPr>
            </a:lvl1pPr>
          </a:lstStyle>
          <a:p>
            <a:pPr lvl="0"/>
            <a:r>
              <a:rPr lang="en-US"/>
              <a:t>TEXT</a:t>
            </a:r>
          </a:p>
        </p:txBody>
      </p:sp>
    </p:spTree>
    <p:extLst>
      <p:ext uri="{BB962C8B-B14F-4D97-AF65-F5344CB8AC3E}">
        <p14:creationId xmlns:p14="http://schemas.microsoft.com/office/powerpoint/2010/main" val="84587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abl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91796"/>
            <a:ext cx="4371663" cy="2139433"/>
          </a:xfrm>
          <a:prstGeom prst="rect">
            <a:avLst/>
          </a:prstGeom>
        </p:spPr>
        <p:txBody>
          <a:bodyPr anchor="t">
            <a:normAutofit/>
          </a:bodyPr>
          <a:lstStyle>
            <a:lvl1pPr algn="l">
              <a:lnSpc>
                <a:spcPts val="4600"/>
              </a:lnSpc>
              <a:defRPr sz="3800"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sp>
        <p:nvSpPr>
          <p:cNvPr id="3" name="Rectangle 2">
            <a:extLst>
              <a:ext uri="{FF2B5EF4-FFF2-40B4-BE49-F238E27FC236}">
                <a16:creationId xmlns:a16="http://schemas.microsoft.com/office/drawing/2014/main" id="{C366DF82-8326-1A40-A093-E9A3864F7545}"/>
              </a:ext>
            </a:extLst>
          </p:cNvPr>
          <p:cNvSpPr/>
          <p:nvPr userDrawn="1"/>
        </p:nvSpPr>
        <p:spPr>
          <a:xfrm>
            <a:off x="1454727" y="3491345"/>
            <a:ext cx="2992582" cy="737755"/>
          </a:xfrm>
          <a:prstGeom prst="rect">
            <a:avLst/>
          </a:prstGeom>
          <a:solidFill>
            <a:srgbClr val="D8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1ABC43-BC08-9F40-80DB-8B2F53495BF8}"/>
              </a:ext>
            </a:extLst>
          </p:cNvPr>
          <p:cNvSpPr/>
          <p:nvPr userDrawn="1"/>
        </p:nvSpPr>
        <p:spPr>
          <a:xfrm>
            <a:off x="4447308" y="3491345"/>
            <a:ext cx="3532909" cy="737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B32CF0-0EC7-8241-81A9-6DD88E2FE2BA}"/>
              </a:ext>
            </a:extLst>
          </p:cNvPr>
          <p:cNvSpPr/>
          <p:nvPr userDrawn="1"/>
        </p:nvSpPr>
        <p:spPr>
          <a:xfrm>
            <a:off x="7980217" y="3491345"/>
            <a:ext cx="4208319" cy="73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22E111-D54F-1B4C-A7EC-E99178E4B52F}"/>
              </a:ext>
            </a:extLst>
          </p:cNvPr>
          <p:cNvSpPr/>
          <p:nvPr userDrawn="1"/>
        </p:nvSpPr>
        <p:spPr>
          <a:xfrm>
            <a:off x="1454727" y="4488872"/>
            <a:ext cx="2992582" cy="737755"/>
          </a:xfrm>
          <a:prstGeom prst="rect">
            <a:avLst/>
          </a:prstGeom>
          <a:solidFill>
            <a:srgbClr val="D8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47E109-B8C5-CF45-B4E7-68456A32F9A6}"/>
              </a:ext>
            </a:extLst>
          </p:cNvPr>
          <p:cNvSpPr/>
          <p:nvPr userDrawn="1"/>
        </p:nvSpPr>
        <p:spPr>
          <a:xfrm>
            <a:off x="4447308" y="4488872"/>
            <a:ext cx="3532909" cy="737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E4B6CE-3534-C348-9539-D04ED7FDBF05}"/>
              </a:ext>
            </a:extLst>
          </p:cNvPr>
          <p:cNvSpPr/>
          <p:nvPr userDrawn="1"/>
        </p:nvSpPr>
        <p:spPr>
          <a:xfrm>
            <a:off x="7980217" y="4488872"/>
            <a:ext cx="4208319" cy="73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FC43F9-231B-F84E-8D93-7F042E4F2FD0}"/>
              </a:ext>
            </a:extLst>
          </p:cNvPr>
          <p:cNvSpPr/>
          <p:nvPr userDrawn="1"/>
        </p:nvSpPr>
        <p:spPr>
          <a:xfrm>
            <a:off x="1454727" y="5486399"/>
            <a:ext cx="2992582" cy="737755"/>
          </a:xfrm>
          <a:prstGeom prst="rect">
            <a:avLst/>
          </a:prstGeom>
          <a:solidFill>
            <a:srgbClr val="D8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631E10-A6B6-7147-BB1D-ED68A9CEE60C}"/>
              </a:ext>
            </a:extLst>
          </p:cNvPr>
          <p:cNvSpPr/>
          <p:nvPr userDrawn="1"/>
        </p:nvSpPr>
        <p:spPr>
          <a:xfrm>
            <a:off x="4447308" y="5486399"/>
            <a:ext cx="3532909" cy="737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4DA73A-76FB-684A-B7D9-653358C05270}"/>
              </a:ext>
            </a:extLst>
          </p:cNvPr>
          <p:cNvSpPr/>
          <p:nvPr userDrawn="1"/>
        </p:nvSpPr>
        <p:spPr>
          <a:xfrm>
            <a:off x="7980217" y="5486399"/>
            <a:ext cx="4208319" cy="73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8B3F50DE-F23F-BB4D-9917-922C2ED968BF}"/>
              </a:ext>
            </a:extLst>
          </p:cNvPr>
          <p:cNvSpPr>
            <a:spLocks noGrp="1"/>
          </p:cNvSpPr>
          <p:nvPr>
            <p:ph type="body" sz="quarter" idx="10" hasCustomPrompt="1"/>
          </p:nvPr>
        </p:nvSpPr>
        <p:spPr>
          <a:xfrm>
            <a:off x="5262849" y="2831229"/>
            <a:ext cx="1901825" cy="442913"/>
          </a:xfrm>
        </p:spPr>
        <p:txBody>
          <a:bodyPr>
            <a:normAutofit/>
          </a:bodyPr>
          <a:lstStyle>
            <a:lvl1pPr marL="0" indent="0" algn="ctr">
              <a:buNone/>
              <a:defRPr sz="2300" b="1">
                <a:solidFill>
                  <a:schemeClr val="accent2"/>
                </a:solidFill>
              </a:defRPr>
            </a:lvl1pPr>
          </a:lstStyle>
          <a:p>
            <a:pPr lvl="0"/>
            <a:r>
              <a:rPr lang="en-US"/>
              <a:t>TEXT</a:t>
            </a:r>
          </a:p>
        </p:txBody>
      </p:sp>
      <p:sp>
        <p:nvSpPr>
          <p:cNvPr id="18" name="Text Placeholder 16">
            <a:extLst>
              <a:ext uri="{FF2B5EF4-FFF2-40B4-BE49-F238E27FC236}">
                <a16:creationId xmlns:a16="http://schemas.microsoft.com/office/drawing/2014/main" id="{1A622CE6-5E70-1F44-BD44-FF9C9929408F}"/>
              </a:ext>
            </a:extLst>
          </p:cNvPr>
          <p:cNvSpPr>
            <a:spLocks noGrp="1"/>
          </p:cNvSpPr>
          <p:nvPr>
            <p:ph type="body" sz="quarter" idx="11" hasCustomPrompt="1"/>
          </p:nvPr>
        </p:nvSpPr>
        <p:spPr>
          <a:xfrm>
            <a:off x="9133463" y="2831229"/>
            <a:ext cx="1901825" cy="442913"/>
          </a:xfrm>
        </p:spPr>
        <p:txBody>
          <a:bodyPr>
            <a:normAutofit/>
          </a:bodyPr>
          <a:lstStyle>
            <a:lvl1pPr marL="0" indent="0" algn="ctr">
              <a:buNone/>
              <a:defRPr sz="2300" b="1">
                <a:solidFill>
                  <a:schemeClr val="bg1"/>
                </a:solidFill>
              </a:defRPr>
            </a:lvl1pPr>
          </a:lstStyle>
          <a:p>
            <a:pPr lvl="0"/>
            <a:r>
              <a:rPr lang="en-US"/>
              <a:t>TEXT</a:t>
            </a:r>
          </a:p>
        </p:txBody>
      </p:sp>
    </p:spTree>
    <p:extLst>
      <p:ext uri="{BB962C8B-B14F-4D97-AF65-F5344CB8AC3E}">
        <p14:creationId xmlns:p14="http://schemas.microsoft.com/office/powerpoint/2010/main" val="131988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abl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91796"/>
            <a:ext cx="4371663" cy="2139433"/>
          </a:xfrm>
          <a:prstGeom prst="rect">
            <a:avLst/>
          </a:prstGeom>
        </p:spPr>
        <p:txBody>
          <a:bodyPr anchor="t">
            <a:normAutofit/>
          </a:bodyPr>
          <a:lstStyle>
            <a:lvl1pPr algn="l">
              <a:lnSpc>
                <a:spcPts val="4600"/>
              </a:lnSpc>
              <a:defRPr sz="3800"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sp>
        <p:nvSpPr>
          <p:cNvPr id="3" name="Rectangle 2">
            <a:extLst>
              <a:ext uri="{FF2B5EF4-FFF2-40B4-BE49-F238E27FC236}">
                <a16:creationId xmlns:a16="http://schemas.microsoft.com/office/drawing/2014/main" id="{C366DF82-8326-1A40-A093-E9A3864F7545}"/>
              </a:ext>
            </a:extLst>
          </p:cNvPr>
          <p:cNvSpPr/>
          <p:nvPr userDrawn="1"/>
        </p:nvSpPr>
        <p:spPr>
          <a:xfrm>
            <a:off x="2651760" y="2944368"/>
            <a:ext cx="3465576" cy="850392"/>
          </a:xfrm>
          <a:prstGeom prst="rect">
            <a:avLst/>
          </a:prstGeom>
          <a:solidFill>
            <a:srgbClr val="D8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6">
            <a:extLst>
              <a:ext uri="{FF2B5EF4-FFF2-40B4-BE49-F238E27FC236}">
                <a16:creationId xmlns:a16="http://schemas.microsoft.com/office/drawing/2014/main" id="{1A622CE6-5E70-1F44-BD44-FF9C9929408F}"/>
              </a:ext>
            </a:extLst>
          </p:cNvPr>
          <p:cNvSpPr>
            <a:spLocks noGrp="1"/>
          </p:cNvSpPr>
          <p:nvPr>
            <p:ph type="body" sz="quarter" idx="11" hasCustomPrompt="1"/>
          </p:nvPr>
        </p:nvSpPr>
        <p:spPr>
          <a:xfrm>
            <a:off x="7907864" y="2343550"/>
            <a:ext cx="2088223" cy="390540"/>
          </a:xfrm>
        </p:spPr>
        <p:txBody>
          <a:bodyPr>
            <a:normAutofit/>
          </a:bodyPr>
          <a:lstStyle>
            <a:lvl1pPr marL="0" indent="0" algn="ctr">
              <a:buNone/>
              <a:defRPr sz="2300" b="1">
                <a:solidFill>
                  <a:schemeClr val="accent3"/>
                </a:solidFill>
              </a:defRPr>
            </a:lvl1pPr>
          </a:lstStyle>
          <a:p>
            <a:pPr lvl="0"/>
            <a:r>
              <a:rPr lang="en-US"/>
              <a:t>TEXT</a:t>
            </a:r>
          </a:p>
        </p:txBody>
      </p:sp>
      <p:sp>
        <p:nvSpPr>
          <p:cNvPr id="19" name="Rectangle 18">
            <a:extLst>
              <a:ext uri="{FF2B5EF4-FFF2-40B4-BE49-F238E27FC236}">
                <a16:creationId xmlns:a16="http://schemas.microsoft.com/office/drawing/2014/main" id="{EBE33431-475D-574A-B7FD-2ABAFD809961}"/>
              </a:ext>
            </a:extLst>
          </p:cNvPr>
          <p:cNvSpPr/>
          <p:nvPr userDrawn="1"/>
        </p:nvSpPr>
        <p:spPr>
          <a:xfrm>
            <a:off x="2651760" y="4055837"/>
            <a:ext cx="3465576" cy="850392"/>
          </a:xfrm>
          <a:prstGeom prst="rect">
            <a:avLst/>
          </a:prstGeom>
          <a:solidFill>
            <a:srgbClr val="D8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3884EB6-AC9F-B04F-A67E-746BCF95D3CF}"/>
              </a:ext>
            </a:extLst>
          </p:cNvPr>
          <p:cNvSpPr/>
          <p:nvPr userDrawn="1"/>
        </p:nvSpPr>
        <p:spPr>
          <a:xfrm>
            <a:off x="2651760" y="5167306"/>
            <a:ext cx="3465576" cy="850392"/>
          </a:xfrm>
          <a:prstGeom prst="rect">
            <a:avLst/>
          </a:prstGeom>
          <a:solidFill>
            <a:srgbClr val="D8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E3F38C-3827-934C-8F69-1B1B4B2DB99C}"/>
              </a:ext>
            </a:extLst>
          </p:cNvPr>
          <p:cNvSpPr/>
          <p:nvPr userDrawn="1"/>
        </p:nvSpPr>
        <p:spPr>
          <a:xfrm>
            <a:off x="6117336" y="2944368"/>
            <a:ext cx="5669280" cy="8503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884151-CC53-F943-B422-E921B76B2A49}"/>
              </a:ext>
            </a:extLst>
          </p:cNvPr>
          <p:cNvSpPr/>
          <p:nvPr userDrawn="1"/>
        </p:nvSpPr>
        <p:spPr>
          <a:xfrm>
            <a:off x="6117336" y="4055837"/>
            <a:ext cx="5669280" cy="8503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1352E0-CE00-2B4D-91E6-C2669A236BC6}"/>
              </a:ext>
            </a:extLst>
          </p:cNvPr>
          <p:cNvSpPr/>
          <p:nvPr userDrawn="1"/>
        </p:nvSpPr>
        <p:spPr>
          <a:xfrm>
            <a:off x="6117336" y="5167306"/>
            <a:ext cx="5669280" cy="8503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42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Check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91796"/>
            <a:ext cx="4371663" cy="2139433"/>
          </a:xfrm>
          <a:prstGeom prst="rect">
            <a:avLst/>
          </a:prstGeom>
        </p:spPr>
        <p:txBody>
          <a:bodyPr anchor="t">
            <a:normAutofit/>
          </a:bodyPr>
          <a:lstStyle>
            <a:lvl1pPr algn="l">
              <a:lnSpc>
                <a:spcPts val="4600"/>
              </a:lnSpc>
              <a:defRPr sz="3800" b="1"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pic>
        <p:nvPicPr>
          <p:cNvPr id="6" name="Picture 5">
            <a:extLst>
              <a:ext uri="{FF2B5EF4-FFF2-40B4-BE49-F238E27FC236}">
                <a16:creationId xmlns:a16="http://schemas.microsoft.com/office/drawing/2014/main" id="{EF2D784C-415A-6745-A821-D9021579091A}"/>
              </a:ext>
            </a:extLst>
          </p:cNvPr>
          <p:cNvPicPr>
            <a:picLocks noChangeAspect="1"/>
          </p:cNvPicPr>
          <p:nvPr userDrawn="1"/>
        </p:nvPicPr>
        <p:blipFill rotWithShape="1">
          <a:blip r:embed="rId3"/>
          <a:srcRect t="59925" b="-522"/>
          <a:stretch/>
        </p:blipFill>
        <p:spPr>
          <a:xfrm>
            <a:off x="6829266" y="-822960"/>
            <a:ext cx="9908498" cy="4023360"/>
          </a:xfrm>
          <a:prstGeom prst="rect">
            <a:avLst/>
          </a:prstGeom>
        </p:spPr>
      </p:pic>
      <p:pic>
        <p:nvPicPr>
          <p:cNvPr id="21" name="Picture 20">
            <a:extLst>
              <a:ext uri="{FF2B5EF4-FFF2-40B4-BE49-F238E27FC236}">
                <a16:creationId xmlns:a16="http://schemas.microsoft.com/office/drawing/2014/main" id="{8F07F74B-6A4A-AC40-B590-1142D3F5E9E1}"/>
              </a:ext>
            </a:extLst>
          </p:cNvPr>
          <p:cNvPicPr>
            <a:picLocks noChangeAspect="1"/>
          </p:cNvPicPr>
          <p:nvPr userDrawn="1"/>
        </p:nvPicPr>
        <p:blipFill rotWithShape="1">
          <a:blip r:embed="rId3"/>
          <a:srcRect t="64069" r="-36" b="-1901"/>
          <a:stretch/>
        </p:blipFill>
        <p:spPr>
          <a:xfrm flipV="1">
            <a:off x="7099089" y="4879298"/>
            <a:ext cx="9912096" cy="3749040"/>
          </a:xfrm>
          <a:prstGeom prst="rect">
            <a:avLst/>
          </a:prstGeom>
        </p:spPr>
      </p:pic>
      <p:sp>
        <p:nvSpPr>
          <p:cNvPr id="22" name="Oval 21">
            <a:extLst>
              <a:ext uri="{FF2B5EF4-FFF2-40B4-BE49-F238E27FC236}">
                <a16:creationId xmlns:a16="http://schemas.microsoft.com/office/drawing/2014/main" id="{C97CD295-EAFD-7349-A7C8-4C4F7E1EBF86}"/>
              </a:ext>
            </a:extLst>
          </p:cNvPr>
          <p:cNvSpPr/>
          <p:nvPr userDrawn="1"/>
        </p:nvSpPr>
        <p:spPr>
          <a:xfrm>
            <a:off x="7750743" y="1248681"/>
            <a:ext cx="6163056" cy="6163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DC11EC-7054-6342-B2F8-71A0AFF11DDD}"/>
              </a:ext>
            </a:extLst>
          </p:cNvPr>
          <p:cNvSpPr/>
          <p:nvPr userDrawn="1"/>
        </p:nvSpPr>
        <p:spPr>
          <a:xfrm>
            <a:off x="8038577" y="1536515"/>
            <a:ext cx="5587389" cy="5587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74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v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E2656-0EA8-F748-8267-BE6269DAB633}"/>
              </a:ext>
            </a:extLst>
          </p:cNvPr>
          <p:cNvPicPr>
            <a:picLocks noChangeAspect="1"/>
          </p:cNvPicPr>
          <p:nvPr userDrawn="1"/>
        </p:nvPicPr>
        <p:blipFill rotWithShape="1">
          <a:blip r:embed="rId2"/>
          <a:srcRect l="4518" t="5513" r="7990" b="24379"/>
          <a:stretch/>
        </p:blipFill>
        <p:spPr>
          <a:xfrm>
            <a:off x="457200" y="457200"/>
            <a:ext cx="13716000" cy="7315200"/>
          </a:xfrm>
          <a:prstGeom prst="rect">
            <a:avLst/>
          </a:prstGeom>
        </p:spPr>
      </p:pic>
      <p:sp>
        <p:nvSpPr>
          <p:cNvPr id="12" name="Rectangle 11">
            <a:extLst>
              <a:ext uri="{FF2B5EF4-FFF2-40B4-BE49-F238E27FC236}">
                <a16:creationId xmlns:a16="http://schemas.microsoft.com/office/drawing/2014/main" id="{FD69087C-669A-134F-A7DF-7400B7178870}"/>
              </a:ext>
            </a:extLst>
          </p:cNvPr>
          <p:cNvSpPr/>
          <p:nvPr userDrawn="1"/>
        </p:nvSpPr>
        <p:spPr>
          <a:xfrm>
            <a:off x="457200" y="457200"/>
            <a:ext cx="6858000" cy="7315200"/>
          </a:xfrm>
          <a:prstGeom prst="rect">
            <a:avLst/>
          </a:prstGeom>
          <a:solidFill>
            <a:srgbClr val="000000">
              <a:alpha val="4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8F2707D-49BA-8D4F-9313-A67B97110EF4}"/>
              </a:ext>
            </a:extLst>
          </p:cNvPr>
          <p:cNvPicPr>
            <a:picLocks noChangeAspect="1"/>
          </p:cNvPicPr>
          <p:nvPr userDrawn="1"/>
        </p:nvPicPr>
        <p:blipFill rotWithShape="1">
          <a:blip r:embed="rId3"/>
          <a:srcRect l="42" t="67647" r="-42" b="-1672"/>
          <a:stretch/>
        </p:blipFill>
        <p:spPr>
          <a:xfrm>
            <a:off x="-941832" y="-91440"/>
            <a:ext cx="6718300" cy="2286000"/>
          </a:xfrm>
          <a:prstGeom prst="rect">
            <a:avLst/>
          </a:prstGeom>
        </p:spPr>
      </p:pic>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1143000" y="576073"/>
            <a:ext cx="3337560" cy="1271524"/>
          </a:xfrm>
          <a:prstGeom prst="rect">
            <a:avLst/>
          </a:prstGeom>
        </p:spPr>
        <p:txBody>
          <a:bodyPr anchor="t">
            <a:normAutofit/>
          </a:bodyPr>
          <a:lstStyle>
            <a:lvl1pPr algn="l">
              <a:defRPr sz="3800" spc="100" baseline="0">
                <a:solidFill>
                  <a:schemeClr val="bg2"/>
                </a:solidFill>
              </a:defRPr>
            </a:lvl1pPr>
          </a:lstStyle>
          <a:p>
            <a:r>
              <a:rPr lang="en-US"/>
              <a:t>CLICK TO EDIT TITLE</a:t>
            </a:r>
          </a:p>
        </p:txBody>
      </p:sp>
      <p:sp>
        <p:nvSpPr>
          <p:cNvPr id="15" name="Content Placeholder 14">
            <a:extLst>
              <a:ext uri="{FF2B5EF4-FFF2-40B4-BE49-F238E27FC236}">
                <a16:creationId xmlns:a16="http://schemas.microsoft.com/office/drawing/2014/main" id="{054DD1B7-1942-8C40-B9CC-F700EB51624E}"/>
              </a:ext>
            </a:extLst>
          </p:cNvPr>
          <p:cNvSpPr>
            <a:spLocks noGrp="1"/>
          </p:cNvSpPr>
          <p:nvPr>
            <p:ph sz="quarter" idx="10" hasCustomPrompt="1"/>
          </p:nvPr>
        </p:nvSpPr>
        <p:spPr>
          <a:xfrm>
            <a:off x="1462881" y="2758440"/>
            <a:ext cx="4846638" cy="4479925"/>
          </a:xfrm>
        </p:spPr>
        <p:txBody>
          <a:bodyPr>
            <a:normAutofit/>
          </a:bodyPr>
          <a:lstStyle>
            <a:lvl1pPr marL="0" indent="0">
              <a:lnSpc>
                <a:spcPts val="4800"/>
              </a:lnSpc>
              <a:spcBef>
                <a:spcPts val="0"/>
              </a:spcBef>
              <a:buNone/>
              <a:defRPr sz="4400" spc="50" baseline="0">
                <a:solidFill>
                  <a:schemeClr val="bg2"/>
                </a:solidFill>
              </a:defRPr>
            </a:lvl1pPr>
          </a:lstStyle>
          <a:p>
            <a:pPr lvl="0"/>
            <a:r>
              <a:rPr lang="en-US"/>
              <a:t>Click to edit text</a:t>
            </a:r>
          </a:p>
        </p:txBody>
      </p:sp>
    </p:spTree>
    <p:extLst>
      <p:ext uri="{BB962C8B-B14F-4D97-AF65-F5344CB8AC3E}">
        <p14:creationId xmlns:p14="http://schemas.microsoft.com/office/powerpoint/2010/main" val="25101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B6BD66-4081-3947-8910-CC24DB0F8D55}"/>
              </a:ext>
            </a:extLst>
          </p:cNvPr>
          <p:cNvPicPr>
            <a:picLocks noChangeAspect="1"/>
          </p:cNvPicPr>
          <p:nvPr userDrawn="1"/>
        </p:nvPicPr>
        <p:blipFill rotWithShape="1">
          <a:blip r:embed="rId2"/>
          <a:srcRect l="1600" t="11018" r="620" b="10625"/>
          <a:stretch/>
        </p:blipFill>
        <p:spPr>
          <a:xfrm flipH="1">
            <a:off x="457200" y="457200"/>
            <a:ext cx="13716000" cy="7315200"/>
          </a:xfrm>
          <a:prstGeom prst="rect">
            <a:avLst/>
          </a:prstGeom>
        </p:spPr>
      </p:pic>
      <p:sp>
        <p:nvSpPr>
          <p:cNvPr id="12" name="Rectangle 11">
            <a:extLst>
              <a:ext uri="{FF2B5EF4-FFF2-40B4-BE49-F238E27FC236}">
                <a16:creationId xmlns:a16="http://schemas.microsoft.com/office/drawing/2014/main" id="{FD69087C-669A-134F-A7DF-7400B7178870}"/>
              </a:ext>
            </a:extLst>
          </p:cNvPr>
          <p:cNvSpPr/>
          <p:nvPr userDrawn="1"/>
        </p:nvSpPr>
        <p:spPr>
          <a:xfrm>
            <a:off x="7040880" y="457200"/>
            <a:ext cx="7132320" cy="7315200"/>
          </a:xfrm>
          <a:prstGeom prst="rect">
            <a:avLst/>
          </a:prstGeom>
          <a:solidFill>
            <a:srgbClr val="000000">
              <a:alpha val="54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2779A5C-34A8-CD4F-9DC8-18302C9AD61D}"/>
              </a:ext>
            </a:extLst>
          </p:cNvPr>
          <p:cNvPicPr>
            <a:picLocks noChangeAspect="1"/>
          </p:cNvPicPr>
          <p:nvPr userDrawn="1"/>
        </p:nvPicPr>
        <p:blipFill rotWithShape="1">
          <a:blip r:embed="rId3"/>
          <a:srcRect t="64923" b="-1671"/>
          <a:stretch/>
        </p:blipFill>
        <p:spPr>
          <a:xfrm>
            <a:off x="8726057" y="-274320"/>
            <a:ext cx="6718300" cy="2468880"/>
          </a:xfrm>
          <a:prstGeom prst="rect">
            <a:avLst/>
          </a:prstGeom>
        </p:spPr>
      </p:pic>
      <p:sp>
        <p:nvSpPr>
          <p:cNvPr id="15" name="Content Placeholder 14">
            <a:extLst>
              <a:ext uri="{FF2B5EF4-FFF2-40B4-BE49-F238E27FC236}">
                <a16:creationId xmlns:a16="http://schemas.microsoft.com/office/drawing/2014/main" id="{054DD1B7-1942-8C40-B9CC-F700EB51624E}"/>
              </a:ext>
            </a:extLst>
          </p:cNvPr>
          <p:cNvSpPr>
            <a:spLocks noGrp="1"/>
          </p:cNvSpPr>
          <p:nvPr>
            <p:ph sz="quarter" idx="10" hasCustomPrompt="1"/>
          </p:nvPr>
        </p:nvSpPr>
        <p:spPr>
          <a:xfrm>
            <a:off x="8228284" y="2758440"/>
            <a:ext cx="4846638" cy="4479925"/>
          </a:xfrm>
        </p:spPr>
        <p:txBody>
          <a:bodyPr>
            <a:normAutofit/>
          </a:bodyPr>
          <a:lstStyle>
            <a:lvl1pPr marL="0" indent="0">
              <a:lnSpc>
                <a:spcPts val="4800"/>
              </a:lnSpc>
              <a:spcBef>
                <a:spcPts val="0"/>
              </a:spcBef>
              <a:buNone/>
              <a:defRPr sz="4400" spc="50" baseline="0">
                <a:solidFill>
                  <a:schemeClr val="bg2"/>
                </a:solidFill>
              </a:defRPr>
            </a:lvl1pPr>
          </a:lstStyle>
          <a:p>
            <a:pPr lvl="0"/>
            <a:r>
              <a:rPr lang="en-US"/>
              <a:t>Click to edit text</a:t>
            </a:r>
          </a:p>
        </p:txBody>
      </p:sp>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10651603" y="576073"/>
            <a:ext cx="3337560" cy="1271524"/>
          </a:xfrm>
          <a:prstGeom prst="rect">
            <a:avLst/>
          </a:prstGeom>
        </p:spPr>
        <p:txBody>
          <a:bodyPr anchor="t">
            <a:normAutofit/>
          </a:bodyPr>
          <a:lstStyle>
            <a:lvl1pPr algn="l">
              <a:defRPr sz="3800" spc="100" baseline="0">
                <a:solidFill>
                  <a:schemeClr val="bg2"/>
                </a:solidFill>
              </a:defRPr>
            </a:lvl1pPr>
          </a:lstStyle>
          <a:p>
            <a:r>
              <a:rPr lang="en-US"/>
              <a:t>CLICK TO EDIT TITLE</a:t>
            </a:r>
          </a:p>
        </p:txBody>
      </p:sp>
    </p:spTree>
    <p:extLst>
      <p:ext uri="{BB962C8B-B14F-4D97-AF65-F5344CB8AC3E}">
        <p14:creationId xmlns:p14="http://schemas.microsoft.com/office/powerpoint/2010/main" val="219932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v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D23A35-8718-9B45-B126-424C1D3919C5}"/>
              </a:ext>
            </a:extLst>
          </p:cNvPr>
          <p:cNvSpPr/>
          <p:nvPr userDrawn="1"/>
        </p:nvSpPr>
        <p:spPr>
          <a:xfrm>
            <a:off x="457200" y="457200"/>
            <a:ext cx="13716000" cy="73152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8F2707D-49BA-8D4F-9313-A67B97110EF4}"/>
              </a:ext>
            </a:extLst>
          </p:cNvPr>
          <p:cNvPicPr>
            <a:picLocks noChangeAspect="1"/>
          </p:cNvPicPr>
          <p:nvPr userDrawn="1"/>
        </p:nvPicPr>
        <p:blipFill>
          <a:blip r:embed="rId2"/>
          <a:srcRect/>
          <a:stretch/>
        </p:blipFill>
        <p:spPr>
          <a:xfrm>
            <a:off x="8726057" y="-4636008"/>
            <a:ext cx="6718300" cy="6718300"/>
          </a:xfrm>
          <a:prstGeom prst="rect">
            <a:avLst/>
          </a:prstGeom>
        </p:spPr>
      </p:pic>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10651603" y="576073"/>
            <a:ext cx="3337560" cy="1271524"/>
          </a:xfrm>
          <a:prstGeom prst="rect">
            <a:avLst/>
          </a:prstGeom>
        </p:spPr>
        <p:txBody>
          <a:bodyPr anchor="t">
            <a:normAutofit/>
          </a:bodyPr>
          <a:lstStyle>
            <a:lvl1pPr algn="l">
              <a:defRPr sz="3800" spc="100" baseline="0">
                <a:solidFill>
                  <a:schemeClr val="bg2"/>
                </a:solidFill>
              </a:defRPr>
            </a:lvl1pPr>
          </a:lstStyle>
          <a:p>
            <a:r>
              <a:rPr lang="en-US"/>
              <a:t>CLICK TO EDIT TITLE</a:t>
            </a:r>
          </a:p>
        </p:txBody>
      </p:sp>
    </p:spTree>
    <p:extLst>
      <p:ext uri="{BB962C8B-B14F-4D97-AF65-F5344CB8AC3E}">
        <p14:creationId xmlns:p14="http://schemas.microsoft.com/office/powerpoint/2010/main" val="254783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31520" y="6784848"/>
            <a:ext cx="4562856" cy="989396"/>
          </a:xfrm>
          <a:prstGeom prst="rect">
            <a:avLst/>
          </a:prstGeom>
        </p:spPr>
      </p:pic>
      <p:sp>
        <p:nvSpPr>
          <p:cNvPr id="5" name="Text Placeholder 4">
            <a:extLst>
              <a:ext uri="{FF2B5EF4-FFF2-40B4-BE49-F238E27FC236}">
                <a16:creationId xmlns:a16="http://schemas.microsoft.com/office/drawing/2014/main" id="{5299A645-FCE2-534F-8905-4510687BD83C}"/>
              </a:ext>
            </a:extLst>
          </p:cNvPr>
          <p:cNvSpPr>
            <a:spLocks noGrp="1"/>
          </p:cNvSpPr>
          <p:nvPr>
            <p:ph type="body" sz="quarter" idx="10" hasCustomPrompt="1"/>
          </p:nvPr>
        </p:nvSpPr>
        <p:spPr>
          <a:xfrm>
            <a:off x="1188720" y="3206397"/>
            <a:ext cx="5192713" cy="1770062"/>
          </a:xfrm>
        </p:spPr>
        <p:txBody>
          <a:bodyPr>
            <a:normAutofit/>
          </a:bodyPr>
          <a:lstStyle>
            <a:lvl1pPr marL="0" indent="0">
              <a:buNone/>
              <a:defRPr sz="7000"/>
            </a:lvl1pPr>
          </a:lstStyle>
          <a:p>
            <a:pPr lvl="0"/>
            <a:r>
              <a:rPr lang="en-US"/>
              <a:t>Text</a:t>
            </a:r>
          </a:p>
        </p:txBody>
      </p:sp>
      <p:pic>
        <p:nvPicPr>
          <p:cNvPr id="8" name="Picture 7">
            <a:extLst>
              <a:ext uri="{FF2B5EF4-FFF2-40B4-BE49-F238E27FC236}">
                <a16:creationId xmlns:a16="http://schemas.microsoft.com/office/drawing/2014/main" id="{263E2A57-45C0-4C4B-9FB5-599D22B65F12}"/>
              </a:ext>
            </a:extLst>
          </p:cNvPr>
          <p:cNvPicPr>
            <a:picLocks noChangeAspect="1"/>
          </p:cNvPicPr>
          <p:nvPr userDrawn="1"/>
        </p:nvPicPr>
        <p:blipFill>
          <a:blip r:embed="rId3"/>
          <a:stretch>
            <a:fillRect/>
          </a:stretch>
        </p:blipFill>
        <p:spPr>
          <a:xfrm>
            <a:off x="6291072" y="-347472"/>
            <a:ext cx="9509760" cy="9218645"/>
          </a:xfrm>
          <a:prstGeom prst="rect">
            <a:avLst/>
          </a:prstGeom>
        </p:spPr>
      </p:pic>
    </p:spTree>
    <p:extLst>
      <p:ext uri="{BB962C8B-B14F-4D97-AF65-F5344CB8AC3E}">
        <p14:creationId xmlns:p14="http://schemas.microsoft.com/office/powerpoint/2010/main" val="425194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927417-A460-AF4F-B69B-7177459D0411}"/>
              </a:ext>
            </a:extLst>
          </p:cNvPr>
          <p:cNvPicPr>
            <a:picLocks noChangeAspect="1"/>
          </p:cNvPicPr>
          <p:nvPr userDrawn="1"/>
        </p:nvPicPr>
        <p:blipFill rotWithShape="1">
          <a:blip r:embed="rId2"/>
          <a:srcRect l="12508" t="13149" r="10635" b="25297"/>
          <a:stretch/>
        </p:blipFill>
        <p:spPr>
          <a:xfrm flipH="1">
            <a:off x="457200" y="457200"/>
            <a:ext cx="13716000" cy="7315200"/>
          </a:xfrm>
          <a:prstGeom prst="rect">
            <a:avLst/>
          </a:prstGeom>
        </p:spPr>
      </p:pic>
      <p:pic>
        <p:nvPicPr>
          <p:cNvPr id="8" name="Picture 7">
            <a:extLst>
              <a:ext uri="{FF2B5EF4-FFF2-40B4-BE49-F238E27FC236}">
                <a16:creationId xmlns:a16="http://schemas.microsoft.com/office/drawing/2014/main" id="{BA3D202A-481C-2546-82F8-8111DC74B781}"/>
              </a:ext>
            </a:extLst>
          </p:cNvPr>
          <p:cNvPicPr>
            <a:picLocks noChangeAspect="1"/>
          </p:cNvPicPr>
          <p:nvPr userDrawn="1"/>
        </p:nvPicPr>
        <p:blipFill>
          <a:blip r:embed="rId3"/>
          <a:stretch>
            <a:fillRect/>
          </a:stretch>
        </p:blipFill>
        <p:spPr>
          <a:xfrm>
            <a:off x="-576072" y="-484632"/>
            <a:ext cx="4978400" cy="4826000"/>
          </a:xfrm>
          <a:prstGeom prst="rect">
            <a:avLst/>
          </a:prstGeom>
        </p:spPr>
      </p:pic>
      <p:sp>
        <p:nvSpPr>
          <p:cNvPr id="2" name="Title 1"/>
          <p:cNvSpPr>
            <a:spLocks noGrp="1"/>
          </p:cNvSpPr>
          <p:nvPr>
            <p:ph type="ctrTitle" hasCustomPrompt="1"/>
          </p:nvPr>
        </p:nvSpPr>
        <p:spPr>
          <a:xfrm>
            <a:off x="9226296" y="5504688"/>
            <a:ext cx="10972800" cy="2534698"/>
          </a:xfrm>
        </p:spPr>
        <p:txBody>
          <a:bodyPr anchor="t">
            <a:normAutofit/>
          </a:bodyPr>
          <a:lstStyle>
            <a:lvl1pPr algn="l">
              <a:lnSpc>
                <a:spcPts val="7200"/>
              </a:lnSpc>
              <a:defRPr sz="7000">
                <a:solidFill>
                  <a:schemeClr val="bg2"/>
                </a:solidFill>
              </a:defRPr>
            </a:lvl1pPr>
          </a:lstStyle>
          <a:p>
            <a:r>
              <a:rPr lang="en-US"/>
              <a:t>CLICK TO </a:t>
            </a:r>
            <a:br>
              <a:rPr lang="en-US"/>
            </a:br>
            <a:r>
              <a:rPr lang="en-US"/>
              <a:t>EDIT TITLE</a:t>
            </a:r>
          </a:p>
        </p:txBody>
      </p:sp>
      <p:pic>
        <p:nvPicPr>
          <p:cNvPr id="12" name="Picture 11">
            <a:extLst>
              <a:ext uri="{FF2B5EF4-FFF2-40B4-BE49-F238E27FC236}">
                <a16:creationId xmlns:a16="http://schemas.microsoft.com/office/drawing/2014/main" id="{F87AC549-B977-2B49-85EC-886ED32E337D}"/>
              </a:ext>
            </a:extLst>
          </p:cNvPr>
          <p:cNvPicPr>
            <a:picLocks noChangeAspect="1"/>
          </p:cNvPicPr>
          <p:nvPr userDrawn="1"/>
        </p:nvPicPr>
        <p:blipFill>
          <a:blip r:embed="rId4"/>
          <a:stretch>
            <a:fillRect/>
          </a:stretch>
        </p:blipFill>
        <p:spPr>
          <a:xfrm>
            <a:off x="886968" y="6748273"/>
            <a:ext cx="3227832" cy="699913"/>
          </a:xfrm>
          <a:prstGeom prst="rect">
            <a:avLst/>
          </a:prstGeom>
        </p:spPr>
      </p:pic>
    </p:spTree>
    <p:extLst>
      <p:ext uri="{BB962C8B-B14F-4D97-AF65-F5344CB8AC3E}">
        <p14:creationId xmlns:p14="http://schemas.microsoft.com/office/powerpoint/2010/main" val="265329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25C46-BB3C-6747-8B98-6AE213B1CA2E}"/>
              </a:ext>
            </a:extLst>
          </p:cNvPr>
          <p:cNvPicPr>
            <a:picLocks noChangeAspect="1"/>
          </p:cNvPicPr>
          <p:nvPr userDrawn="1"/>
        </p:nvPicPr>
        <p:blipFill rotWithShape="1">
          <a:blip r:embed="rId2"/>
          <a:srcRect l="6517" t="13366" r="5242" b="15910"/>
          <a:stretch/>
        </p:blipFill>
        <p:spPr>
          <a:xfrm>
            <a:off x="457199" y="457200"/>
            <a:ext cx="13716000" cy="7315200"/>
          </a:xfrm>
          <a:prstGeom prst="rect">
            <a:avLst/>
          </a:prstGeom>
        </p:spPr>
      </p:pic>
      <p:sp>
        <p:nvSpPr>
          <p:cNvPr id="10" name="Rectangle 9">
            <a:extLst>
              <a:ext uri="{FF2B5EF4-FFF2-40B4-BE49-F238E27FC236}">
                <a16:creationId xmlns:a16="http://schemas.microsoft.com/office/drawing/2014/main" id="{A750D02C-A2FF-AA4D-A33F-E917CC9EEA16}"/>
              </a:ext>
            </a:extLst>
          </p:cNvPr>
          <p:cNvSpPr/>
          <p:nvPr userDrawn="1"/>
        </p:nvSpPr>
        <p:spPr>
          <a:xfrm>
            <a:off x="457200" y="457200"/>
            <a:ext cx="13716000" cy="7315200"/>
          </a:xfrm>
          <a:prstGeom prst="rect">
            <a:avLst/>
          </a:prstGeom>
          <a:solidFill>
            <a:srgbClr val="000000">
              <a:alpha val="1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3"/>
          <a:stretch>
            <a:fillRect/>
          </a:stretch>
        </p:blipFill>
        <p:spPr>
          <a:xfrm>
            <a:off x="-457200" y="-365760"/>
            <a:ext cx="3990056" cy="386791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2305415" y="3791198"/>
            <a:ext cx="10019568" cy="1872501"/>
          </a:xfrm>
        </p:spPr>
        <p:txBody>
          <a:bodyPr anchor="t">
            <a:normAutofit/>
          </a:bodyPr>
          <a:lstStyle>
            <a:lvl1pPr algn="ctr">
              <a:lnSpc>
                <a:spcPts val="6400"/>
              </a:lnSpc>
              <a:defRPr sz="6300">
                <a:solidFill>
                  <a:schemeClr val="bg2"/>
                </a:solidFill>
              </a:defRPr>
            </a:lvl1pPr>
          </a:lstStyle>
          <a:p>
            <a:r>
              <a:rPr lang="en-US"/>
              <a:t>Click to edit title</a:t>
            </a:r>
          </a:p>
        </p:txBody>
      </p:sp>
    </p:spTree>
    <p:extLst>
      <p:ext uri="{BB962C8B-B14F-4D97-AF65-F5344CB8AC3E}">
        <p14:creationId xmlns:p14="http://schemas.microsoft.com/office/powerpoint/2010/main" val="204338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91796"/>
            <a:ext cx="4371663" cy="6163056"/>
          </a:xfrm>
          <a:prstGeom prst="rect">
            <a:avLst/>
          </a:prstGeom>
        </p:spPr>
        <p:txBody>
          <a:bodyPr anchor="ctr" anchorCtr="0">
            <a:normAutofit/>
          </a:bodyPr>
          <a:lstStyle>
            <a:lvl1pPr marL="571500" indent="-571500" algn="l">
              <a:lnSpc>
                <a:spcPts val="4600"/>
              </a:lnSpc>
              <a:buFont typeface="Arial" panose="020B0604020202020204" pitchFamily="34" charset="0"/>
              <a:buChar char="•"/>
              <a:defRPr sz="3800" b="1" spc="100" baseline="0"/>
            </a:lvl1pPr>
          </a:lstStyle>
          <a:p>
            <a:r>
              <a:rPr lang="en-US" dirty="0"/>
              <a:t>CLICK TO ADD AGENDA ITEMS</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pic>
        <p:nvPicPr>
          <p:cNvPr id="6" name="Picture 5">
            <a:extLst>
              <a:ext uri="{FF2B5EF4-FFF2-40B4-BE49-F238E27FC236}">
                <a16:creationId xmlns:a16="http://schemas.microsoft.com/office/drawing/2014/main" id="{EF2D784C-415A-6745-A821-D9021579091A}"/>
              </a:ext>
            </a:extLst>
          </p:cNvPr>
          <p:cNvPicPr>
            <a:picLocks noChangeAspect="1"/>
          </p:cNvPicPr>
          <p:nvPr userDrawn="1"/>
        </p:nvPicPr>
        <p:blipFill rotWithShape="1">
          <a:blip r:embed="rId3"/>
          <a:srcRect t="59925" b="-522"/>
          <a:stretch/>
        </p:blipFill>
        <p:spPr>
          <a:xfrm>
            <a:off x="6829266" y="-822960"/>
            <a:ext cx="9908498" cy="4023360"/>
          </a:xfrm>
          <a:prstGeom prst="rect">
            <a:avLst/>
          </a:prstGeom>
        </p:spPr>
      </p:pic>
      <p:pic>
        <p:nvPicPr>
          <p:cNvPr id="21" name="Picture 20">
            <a:extLst>
              <a:ext uri="{FF2B5EF4-FFF2-40B4-BE49-F238E27FC236}">
                <a16:creationId xmlns:a16="http://schemas.microsoft.com/office/drawing/2014/main" id="{8F07F74B-6A4A-AC40-B590-1142D3F5E9E1}"/>
              </a:ext>
            </a:extLst>
          </p:cNvPr>
          <p:cNvPicPr>
            <a:picLocks noChangeAspect="1"/>
          </p:cNvPicPr>
          <p:nvPr userDrawn="1"/>
        </p:nvPicPr>
        <p:blipFill rotWithShape="1">
          <a:blip r:embed="rId3"/>
          <a:srcRect t="64069" r="-36" b="-1901"/>
          <a:stretch/>
        </p:blipFill>
        <p:spPr>
          <a:xfrm flipV="1">
            <a:off x="7099089" y="4879298"/>
            <a:ext cx="9912096" cy="3749040"/>
          </a:xfrm>
          <a:prstGeom prst="rect">
            <a:avLst/>
          </a:prstGeom>
        </p:spPr>
      </p:pic>
      <p:sp>
        <p:nvSpPr>
          <p:cNvPr id="22" name="Oval 21">
            <a:extLst>
              <a:ext uri="{FF2B5EF4-FFF2-40B4-BE49-F238E27FC236}">
                <a16:creationId xmlns:a16="http://schemas.microsoft.com/office/drawing/2014/main" id="{C97CD295-EAFD-7349-A7C8-4C4F7E1EBF86}"/>
              </a:ext>
            </a:extLst>
          </p:cNvPr>
          <p:cNvSpPr/>
          <p:nvPr userDrawn="1"/>
        </p:nvSpPr>
        <p:spPr>
          <a:xfrm>
            <a:off x="7750743" y="1248681"/>
            <a:ext cx="6163056" cy="61630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DC11EC-7054-6342-B2F8-71A0AFF11DDD}"/>
              </a:ext>
            </a:extLst>
          </p:cNvPr>
          <p:cNvSpPr/>
          <p:nvPr userDrawn="1"/>
        </p:nvSpPr>
        <p:spPr>
          <a:xfrm>
            <a:off x="8038577" y="1536515"/>
            <a:ext cx="5587389" cy="5587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86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py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D23A35-8718-9B45-B126-424C1D3919C5}"/>
              </a:ext>
            </a:extLst>
          </p:cNvPr>
          <p:cNvSpPr/>
          <p:nvPr userDrawn="1"/>
        </p:nvSpPr>
        <p:spPr>
          <a:xfrm>
            <a:off x="99267" y="457200"/>
            <a:ext cx="14431866" cy="73152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8F2707D-49BA-8D4F-9313-A67B97110EF4}"/>
              </a:ext>
            </a:extLst>
          </p:cNvPr>
          <p:cNvPicPr>
            <a:picLocks noChangeAspect="1"/>
          </p:cNvPicPr>
          <p:nvPr userDrawn="1"/>
        </p:nvPicPr>
        <p:blipFill>
          <a:blip r:embed="rId2"/>
          <a:srcRect/>
          <a:stretch/>
        </p:blipFill>
        <p:spPr>
          <a:xfrm>
            <a:off x="8726057" y="-4636008"/>
            <a:ext cx="6718300" cy="6718300"/>
          </a:xfrm>
          <a:prstGeom prst="rect">
            <a:avLst/>
          </a:prstGeom>
        </p:spPr>
      </p:pic>
      <p:sp>
        <p:nvSpPr>
          <p:cNvPr id="5" name="TextBox 4">
            <a:extLst>
              <a:ext uri="{FF2B5EF4-FFF2-40B4-BE49-F238E27FC236}">
                <a16:creationId xmlns:a16="http://schemas.microsoft.com/office/drawing/2014/main" id="{1884E4EF-C93F-402C-BA87-E85C1EB9C889}"/>
              </a:ext>
            </a:extLst>
          </p:cNvPr>
          <p:cNvSpPr txBox="1"/>
          <p:nvPr userDrawn="1"/>
        </p:nvSpPr>
        <p:spPr>
          <a:xfrm>
            <a:off x="3474720" y="2960638"/>
            <a:ext cx="7680960" cy="2308324"/>
          </a:xfrm>
          <a:prstGeom prst="rect">
            <a:avLst/>
          </a:prstGeom>
          <a:noFill/>
        </p:spPr>
        <p:txBody>
          <a:bodyPr wrap="square" rtlCol="0">
            <a:spAutoFit/>
          </a:bodyPr>
          <a:lstStyle/>
          <a:p>
            <a:pPr algn="ctr"/>
            <a:r>
              <a:rPr lang="en-US" sz="2400" kern="1200" dirty="0">
                <a:solidFill>
                  <a:schemeClr val="bg2"/>
                </a:solidFill>
                <a:effectLst/>
                <a:latin typeface="+mn-lt"/>
                <a:ea typeface="+mn-ea"/>
                <a:cs typeface="+mn-cs"/>
              </a:rPr>
              <a:t>No part of this material, or any other materials available, may be reproduced in whole or in part in any manner without the written permission of Qualifacts Systems, Inc.</a:t>
            </a:r>
            <a:br>
              <a:rPr lang="en-US" sz="2400" dirty="0">
                <a:solidFill>
                  <a:schemeClr val="bg2"/>
                </a:solidFill>
                <a:effectLst/>
              </a:rPr>
            </a:br>
            <a:r>
              <a:rPr lang="en-US" sz="2400" kern="1200" dirty="0">
                <a:solidFill>
                  <a:schemeClr val="bg2"/>
                </a:solidFill>
                <a:effectLst/>
                <a:latin typeface="+mn-lt"/>
                <a:ea typeface="+mn-ea"/>
                <a:cs typeface="+mn-cs"/>
              </a:rPr>
              <a:t> </a:t>
            </a:r>
            <a:br>
              <a:rPr lang="en-US" sz="2400" dirty="0">
                <a:solidFill>
                  <a:schemeClr val="bg2"/>
                </a:solidFill>
                <a:effectLst/>
              </a:rPr>
            </a:br>
            <a:r>
              <a:rPr lang="en-US" sz="2400" kern="1200" dirty="0">
                <a:solidFill>
                  <a:schemeClr val="bg2"/>
                </a:solidFill>
                <a:effectLst/>
                <a:latin typeface="+mn-lt"/>
                <a:ea typeface="+mn-ea"/>
                <a:cs typeface="+mn-cs"/>
              </a:rPr>
              <a:t>Copyright ©2022 Qualifacts Systems, Inc.</a:t>
            </a:r>
            <a:br>
              <a:rPr lang="en-US" sz="2400" kern="1200" dirty="0">
                <a:solidFill>
                  <a:schemeClr val="bg2"/>
                </a:solidFill>
                <a:effectLst/>
                <a:latin typeface="+mn-lt"/>
                <a:ea typeface="+mn-ea"/>
                <a:cs typeface="+mn-cs"/>
              </a:rPr>
            </a:br>
            <a:r>
              <a:rPr lang="en-US" sz="2400" kern="1200" dirty="0">
                <a:solidFill>
                  <a:schemeClr val="bg2"/>
                </a:solidFill>
                <a:effectLst/>
                <a:latin typeface="+mn-lt"/>
                <a:ea typeface="+mn-ea"/>
                <a:cs typeface="+mn-cs"/>
              </a:rPr>
              <a:t>All Rights Reserved.</a:t>
            </a:r>
            <a:endParaRPr lang="en-US" sz="2400" dirty="0">
              <a:solidFill>
                <a:schemeClr val="bg2"/>
              </a:solidFill>
            </a:endParaRPr>
          </a:p>
        </p:txBody>
      </p:sp>
    </p:spTree>
    <p:extLst>
      <p:ext uri="{BB962C8B-B14F-4D97-AF65-F5344CB8AC3E}">
        <p14:creationId xmlns:p14="http://schemas.microsoft.com/office/powerpoint/2010/main" val="126037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8452A-F5C9-C145-AD91-4523F82F92D5}"/>
              </a:ext>
            </a:extLst>
          </p:cNvPr>
          <p:cNvPicPr>
            <a:picLocks noChangeAspect="1"/>
          </p:cNvPicPr>
          <p:nvPr userDrawn="1"/>
        </p:nvPicPr>
        <p:blipFill rotWithShape="1">
          <a:blip r:embed="rId2"/>
          <a:srcRect l="5786" t="11955" r="738" b="13137"/>
          <a:stretch/>
        </p:blipFill>
        <p:spPr>
          <a:xfrm>
            <a:off x="442911" y="457200"/>
            <a:ext cx="13716000" cy="7315200"/>
          </a:xfrm>
          <a:prstGeom prst="rect">
            <a:avLst/>
          </a:prstGeom>
        </p:spPr>
      </p:pic>
      <p:sp>
        <p:nvSpPr>
          <p:cNvPr id="7" name="Rectangle 6">
            <a:extLst>
              <a:ext uri="{FF2B5EF4-FFF2-40B4-BE49-F238E27FC236}">
                <a16:creationId xmlns:a16="http://schemas.microsoft.com/office/drawing/2014/main" id="{5C0FAC66-2DDA-B54B-95D1-4A22DBBA7CA4}"/>
              </a:ext>
            </a:extLst>
          </p:cNvPr>
          <p:cNvSpPr/>
          <p:nvPr userDrawn="1"/>
        </p:nvSpPr>
        <p:spPr>
          <a:xfrm>
            <a:off x="442911" y="457200"/>
            <a:ext cx="13716000" cy="7315200"/>
          </a:xfrm>
          <a:prstGeom prst="rect">
            <a:avLst/>
          </a:prstGeom>
          <a:solidFill>
            <a:srgbClr val="000000">
              <a:alpha val="134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3"/>
          <a:stretch>
            <a:fillRect/>
          </a:stretch>
        </p:blipFill>
        <p:spPr>
          <a:xfrm>
            <a:off x="-457200" y="-365760"/>
            <a:ext cx="3990056" cy="386791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2305415" y="3791198"/>
            <a:ext cx="10019568" cy="1872501"/>
          </a:xfrm>
        </p:spPr>
        <p:txBody>
          <a:bodyPr anchor="t">
            <a:normAutofit/>
          </a:bodyPr>
          <a:lstStyle>
            <a:lvl1pPr algn="ctr">
              <a:lnSpc>
                <a:spcPts val="6400"/>
              </a:lnSpc>
              <a:defRPr sz="6300">
                <a:solidFill>
                  <a:schemeClr val="bg2"/>
                </a:solidFill>
              </a:defRPr>
            </a:lvl1pPr>
          </a:lstStyle>
          <a:p>
            <a:r>
              <a:rPr lang="en-US"/>
              <a:t>Click to edit title</a:t>
            </a:r>
          </a:p>
        </p:txBody>
      </p:sp>
    </p:spTree>
    <p:extLst>
      <p:ext uri="{BB962C8B-B14F-4D97-AF65-F5344CB8AC3E}">
        <p14:creationId xmlns:p14="http://schemas.microsoft.com/office/powerpoint/2010/main" val="298779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D4FC8-56F7-9C47-9CCE-E622E9840B9E}"/>
              </a:ext>
            </a:extLst>
          </p:cNvPr>
          <p:cNvPicPr>
            <a:picLocks noChangeAspect="1"/>
          </p:cNvPicPr>
          <p:nvPr userDrawn="1"/>
        </p:nvPicPr>
        <p:blipFill rotWithShape="1">
          <a:blip r:embed="rId2"/>
          <a:srcRect t="10857" r="1433" b="36570"/>
          <a:stretch/>
        </p:blipFill>
        <p:spPr>
          <a:xfrm>
            <a:off x="457198" y="429490"/>
            <a:ext cx="13716000" cy="7315200"/>
          </a:xfrm>
          <a:prstGeom prst="rect">
            <a:avLst/>
          </a:prstGeom>
        </p:spPr>
      </p:pic>
      <p:sp>
        <p:nvSpPr>
          <p:cNvPr id="7" name="Rectangle 6">
            <a:extLst>
              <a:ext uri="{FF2B5EF4-FFF2-40B4-BE49-F238E27FC236}">
                <a16:creationId xmlns:a16="http://schemas.microsoft.com/office/drawing/2014/main" id="{757A605C-A56E-6548-AA40-5FE3F5178777}"/>
              </a:ext>
            </a:extLst>
          </p:cNvPr>
          <p:cNvSpPr/>
          <p:nvPr userDrawn="1"/>
        </p:nvSpPr>
        <p:spPr>
          <a:xfrm>
            <a:off x="457198" y="429490"/>
            <a:ext cx="13716000" cy="7315200"/>
          </a:xfrm>
          <a:prstGeom prst="rect">
            <a:avLst/>
          </a:prstGeom>
          <a:solidFill>
            <a:srgbClr val="000000">
              <a:alpha val="29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3"/>
          <a:stretch>
            <a:fillRect/>
          </a:stretch>
        </p:blipFill>
        <p:spPr>
          <a:xfrm>
            <a:off x="-457200" y="-365760"/>
            <a:ext cx="3990056" cy="386791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2305415" y="3791198"/>
            <a:ext cx="10019568" cy="1872501"/>
          </a:xfrm>
        </p:spPr>
        <p:txBody>
          <a:bodyPr anchor="t">
            <a:normAutofit/>
          </a:bodyPr>
          <a:lstStyle>
            <a:lvl1pPr algn="ctr">
              <a:lnSpc>
                <a:spcPts val="6400"/>
              </a:lnSpc>
              <a:defRPr sz="6300">
                <a:solidFill>
                  <a:schemeClr val="bg2"/>
                </a:solidFill>
              </a:defRPr>
            </a:lvl1pPr>
          </a:lstStyle>
          <a:p>
            <a:r>
              <a:rPr lang="en-US"/>
              <a:t>Click to edit title</a:t>
            </a:r>
          </a:p>
        </p:txBody>
      </p:sp>
    </p:spTree>
    <p:extLst>
      <p:ext uri="{BB962C8B-B14F-4D97-AF65-F5344CB8AC3E}">
        <p14:creationId xmlns:p14="http://schemas.microsoft.com/office/powerpoint/2010/main" val="118519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BD77A6-0FB6-9949-82A4-71CBB1F7DD93}"/>
              </a:ext>
            </a:extLst>
          </p:cNvPr>
          <p:cNvSpPr/>
          <p:nvPr userDrawn="1"/>
        </p:nvSpPr>
        <p:spPr>
          <a:xfrm>
            <a:off x="457200" y="457200"/>
            <a:ext cx="13716000" cy="7315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2"/>
          <a:stretch>
            <a:fillRect/>
          </a:stretch>
        </p:blipFill>
        <p:spPr>
          <a:xfrm>
            <a:off x="-457200" y="-365760"/>
            <a:ext cx="3990056" cy="386791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3209544" y="3803904"/>
            <a:ext cx="8211312" cy="1872501"/>
          </a:xfrm>
        </p:spPr>
        <p:txBody>
          <a:bodyPr anchor="t">
            <a:normAutofit/>
          </a:bodyPr>
          <a:lstStyle>
            <a:lvl1pPr algn="ctr">
              <a:lnSpc>
                <a:spcPts val="7200"/>
              </a:lnSpc>
              <a:defRPr sz="6300">
                <a:solidFill>
                  <a:schemeClr val="bg2"/>
                </a:solidFill>
              </a:defRPr>
            </a:lvl1pPr>
          </a:lstStyle>
          <a:p>
            <a:r>
              <a:rPr lang="en-US"/>
              <a:t>Click to edit title</a:t>
            </a:r>
          </a:p>
        </p:txBody>
      </p:sp>
    </p:spTree>
    <p:extLst>
      <p:ext uri="{BB962C8B-B14F-4D97-AF65-F5344CB8AC3E}">
        <p14:creationId xmlns:p14="http://schemas.microsoft.com/office/powerpoint/2010/main" val="383862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BD77A6-0FB6-9949-82A4-71CBB1F7DD93}"/>
              </a:ext>
            </a:extLst>
          </p:cNvPr>
          <p:cNvSpPr/>
          <p:nvPr userDrawn="1"/>
        </p:nvSpPr>
        <p:spPr>
          <a:xfrm>
            <a:off x="457200" y="457200"/>
            <a:ext cx="13716000" cy="7315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2"/>
          <a:stretch>
            <a:fillRect/>
          </a:stretch>
        </p:blipFill>
        <p:spPr>
          <a:xfrm>
            <a:off x="-457200" y="-365760"/>
            <a:ext cx="3990056" cy="386791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3209544" y="4320025"/>
            <a:ext cx="8211312" cy="1872501"/>
          </a:xfrm>
        </p:spPr>
        <p:txBody>
          <a:bodyPr anchor="t">
            <a:noAutofit/>
          </a:bodyPr>
          <a:lstStyle>
            <a:lvl1pPr algn="ctr">
              <a:lnSpc>
                <a:spcPts val="7000"/>
              </a:lnSpc>
              <a:defRPr sz="6900">
                <a:solidFill>
                  <a:schemeClr val="bg2"/>
                </a:solidFill>
              </a:defRPr>
            </a:lvl1pPr>
          </a:lstStyle>
          <a:p>
            <a:r>
              <a:rPr lang="en-US"/>
              <a:t>Click to edit title</a:t>
            </a:r>
          </a:p>
        </p:txBody>
      </p:sp>
      <p:pic>
        <p:nvPicPr>
          <p:cNvPr id="3" name="Picture 2">
            <a:extLst>
              <a:ext uri="{FF2B5EF4-FFF2-40B4-BE49-F238E27FC236}">
                <a16:creationId xmlns:a16="http://schemas.microsoft.com/office/drawing/2014/main" id="{999EE8DC-BFAD-DB40-88E1-00CC5DF17C5F}"/>
              </a:ext>
            </a:extLst>
          </p:cNvPr>
          <p:cNvPicPr>
            <a:picLocks noChangeAspect="1"/>
          </p:cNvPicPr>
          <p:nvPr userDrawn="1"/>
        </p:nvPicPr>
        <p:blipFill>
          <a:blip r:embed="rId3"/>
          <a:stretch>
            <a:fillRect/>
          </a:stretch>
        </p:blipFill>
        <p:spPr>
          <a:xfrm>
            <a:off x="5212080" y="3273552"/>
            <a:ext cx="4533900" cy="990600"/>
          </a:xfrm>
          <a:prstGeom prst="rect">
            <a:avLst/>
          </a:prstGeom>
        </p:spPr>
      </p:pic>
    </p:spTree>
    <p:extLst>
      <p:ext uri="{BB962C8B-B14F-4D97-AF65-F5344CB8AC3E}">
        <p14:creationId xmlns:p14="http://schemas.microsoft.com/office/powerpoint/2010/main" val="274572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BD77A6-0FB6-9949-82A4-71CBB1F7DD93}"/>
              </a:ext>
            </a:extLst>
          </p:cNvPr>
          <p:cNvSpPr/>
          <p:nvPr userDrawn="1"/>
        </p:nvSpPr>
        <p:spPr>
          <a:xfrm>
            <a:off x="457200" y="457200"/>
            <a:ext cx="13716000" cy="7315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DF51-D246-7F4A-AE91-039E759FAD68}"/>
              </a:ext>
            </a:extLst>
          </p:cNvPr>
          <p:cNvPicPr>
            <a:picLocks noChangeAspect="1"/>
          </p:cNvPicPr>
          <p:nvPr userDrawn="1"/>
        </p:nvPicPr>
        <p:blipFill>
          <a:blip r:embed="rId2"/>
          <a:stretch>
            <a:fillRect/>
          </a:stretch>
        </p:blipFill>
        <p:spPr>
          <a:xfrm>
            <a:off x="1234440" y="2148840"/>
            <a:ext cx="2020824" cy="1958962"/>
          </a:xfrm>
          <a:prstGeom prst="rect">
            <a:avLst/>
          </a:prstGeom>
        </p:spPr>
      </p:pic>
      <p:sp>
        <p:nvSpPr>
          <p:cNvPr id="9" name="Title 1">
            <a:extLst>
              <a:ext uri="{FF2B5EF4-FFF2-40B4-BE49-F238E27FC236}">
                <a16:creationId xmlns:a16="http://schemas.microsoft.com/office/drawing/2014/main" id="{E67F1FA1-00FE-D642-AF52-F137B5C53985}"/>
              </a:ext>
            </a:extLst>
          </p:cNvPr>
          <p:cNvSpPr>
            <a:spLocks noGrp="1"/>
          </p:cNvSpPr>
          <p:nvPr>
            <p:ph type="ctrTitle" hasCustomPrompt="1"/>
          </p:nvPr>
        </p:nvSpPr>
        <p:spPr>
          <a:xfrm>
            <a:off x="3328416" y="2688336"/>
            <a:ext cx="3194304" cy="861575"/>
          </a:xfrm>
        </p:spPr>
        <p:txBody>
          <a:bodyPr anchor="t">
            <a:noAutofit/>
          </a:bodyPr>
          <a:lstStyle>
            <a:lvl1pPr algn="l">
              <a:lnSpc>
                <a:spcPct val="100000"/>
              </a:lnSpc>
              <a:defRPr sz="3400">
                <a:solidFill>
                  <a:schemeClr val="accent3"/>
                </a:solidFill>
              </a:defRPr>
            </a:lvl1pPr>
          </a:lstStyle>
          <a:p>
            <a:r>
              <a:rPr lang="en-US"/>
              <a:t>TEXT</a:t>
            </a:r>
          </a:p>
        </p:txBody>
      </p:sp>
      <p:sp>
        <p:nvSpPr>
          <p:cNvPr id="2" name="Rectangle 1">
            <a:extLst>
              <a:ext uri="{FF2B5EF4-FFF2-40B4-BE49-F238E27FC236}">
                <a16:creationId xmlns:a16="http://schemas.microsoft.com/office/drawing/2014/main" id="{15DCD847-011D-C04F-9FDE-4CE92EAA2F2C}"/>
              </a:ext>
            </a:extLst>
          </p:cNvPr>
          <p:cNvSpPr/>
          <p:nvPr userDrawn="1"/>
        </p:nvSpPr>
        <p:spPr>
          <a:xfrm>
            <a:off x="-146304" y="841248"/>
            <a:ext cx="3822191" cy="804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822191" rtlCol="0" anchor="ctr"/>
          <a:lstStyle/>
          <a:p>
            <a:pPr algn="ctr"/>
            <a:endParaRPr lang="en-US"/>
          </a:p>
        </p:txBody>
      </p:sp>
      <p:sp>
        <p:nvSpPr>
          <p:cNvPr id="5" name="Text Placeholder 4">
            <a:extLst>
              <a:ext uri="{FF2B5EF4-FFF2-40B4-BE49-F238E27FC236}">
                <a16:creationId xmlns:a16="http://schemas.microsoft.com/office/drawing/2014/main" id="{C028B6D0-B0FB-1348-98A5-0BBC4A6020D7}"/>
              </a:ext>
            </a:extLst>
          </p:cNvPr>
          <p:cNvSpPr>
            <a:spLocks noGrp="1"/>
          </p:cNvSpPr>
          <p:nvPr>
            <p:ph type="body" sz="quarter" idx="10" hasCustomPrompt="1"/>
          </p:nvPr>
        </p:nvSpPr>
        <p:spPr>
          <a:xfrm>
            <a:off x="457200" y="780983"/>
            <a:ext cx="3413760" cy="1063625"/>
          </a:xfrm>
        </p:spPr>
        <p:txBody>
          <a:bodyPr anchor="ctr">
            <a:normAutofit/>
          </a:bodyPr>
          <a:lstStyle>
            <a:lvl1pPr marL="0" indent="0" algn="l">
              <a:buNone/>
              <a:defRPr sz="3400" b="1">
                <a:solidFill>
                  <a:schemeClr val="bg2"/>
                </a:solidFill>
              </a:defRPr>
            </a:lvl1pPr>
          </a:lstStyle>
          <a:p>
            <a:pPr lvl="0"/>
            <a:r>
              <a:rPr lang="en-US"/>
              <a:t>TEXT</a:t>
            </a:r>
          </a:p>
        </p:txBody>
      </p:sp>
      <p:sp>
        <p:nvSpPr>
          <p:cNvPr id="11" name="Text Placeholder 10">
            <a:extLst>
              <a:ext uri="{FF2B5EF4-FFF2-40B4-BE49-F238E27FC236}">
                <a16:creationId xmlns:a16="http://schemas.microsoft.com/office/drawing/2014/main" id="{65486B9F-6D6B-0242-941F-C80C874EC5C4}"/>
              </a:ext>
            </a:extLst>
          </p:cNvPr>
          <p:cNvSpPr>
            <a:spLocks noGrp="1"/>
          </p:cNvSpPr>
          <p:nvPr>
            <p:ph type="body" sz="quarter" idx="11" hasCustomPrompt="1"/>
          </p:nvPr>
        </p:nvSpPr>
        <p:spPr>
          <a:xfrm>
            <a:off x="1235075" y="4525963"/>
            <a:ext cx="5561965" cy="2301557"/>
          </a:xfrm>
        </p:spPr>
        <p:txBody>
          <a:bodyPr>
            <a:normAutofit/>
          </a:bodyPr>
          <a:lstStyle>
            <a:lvl1pPr marL="0" indent="0">
              <a:lnSpc>
                <a:spcPts val="3000"/>
              </a:lnSpc>
              <a:spcBef>
                <a:spcPts val="0"/>
              </a:spcBef>
              <a:buNone/>
              <a:defRPr sz="2500" spc="5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3" name="Text Placeholder 4">
            <a:extLst>
              <a:ext uri="{FF2B5EF4-FFF2-40B4-BE49-F238E27FC236}">
                <a16:creationId xmlns:a16="http://schemas.microsoft.com/office/drawing/2014/main" id="{D11C6B77-C700-BA4B-8740-E3F38303E36E}"/>
              </a:ext>
            </a:extLst>
          </p:cNvPr>
          <p:cNvSpPr>
            <a:spLocks noGrp="1"/>
          </p:cNvSpPr>
          <p:nvPr>
            <p:ph type="body" sz="quarter" idx="12" hasCustomPrompt="1"/>
          </p:nvPr>
        </p:nvSpPr>
        <p:spPr>
          <a:xfrm>
            <a:off x="8741664" y="1755648"/>
            <a:ext cx="3922776" cy="2465832"/>
          </a:xfrm>
        </p:spPr>
        <p:txBody>
          <a:bodyPr anchor="t">
            <a:normAutofit/>
          </a:bodyPr>
          <a:lstStyle>
            <a:lvl1pPr marL="0" indent="0" algn="l">
              <a:lnSpc>
                <a:spcPts val="2600"/>
              </a:lnSpc>
              <a:spcBef>
                <a:spcPts val="0"/>
              </a:spcBef>
              <a:buNone/>
              <a:defRPr sz="2200" b="0" spc="50" baseline="0">
                <a:solidFill>
                  <a:schemeClr val="bg2"/>
                </a:solidFill>
              </a:defRPr>
            </a:lvl1pPr>
          </a:lstStyle>
          <a:p>
            <a:pPr lvl="0"/>
            <a:r>
              <a:rPr lang="en-US"/>
              <a:t>Click to edit text</a:t>
            </a:r>
          </a:p>
        </p:txBody>
      </p:sp>
    </p:spTree>
    <p:extLst>
      <p:ext uri="{BB962C8B-B14F-4D97-AF65-F5344CB8AC3E}">
        <p14:creationId xmlns:p14="http://schemas.microsoft.com/office/powerpoint/2010/main" val="143738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76656"/>
            <a:ext cx="10972800" cy="1408239"/>
          </a:xfrm>
          <a:prstGeom prst="rect">
            <a:avLst/>
          </a:prstGeom>
        </p:spPr>
        <p:txBody>
          <a:bodyPr anchor="t">
            <a:normAutofit/>
          </a:bodyPr>
          <a:lstStyle>
            <a:lvl1pPr algn="l">
              <a:defRPr sz="3800"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sp>
        <p:nvSpPr>
          <p:cNvPr id="8" name="Text Placeholder 7">
            <a:extLst>
              <a:ext uri="{FF2B5EF4-FFF2-40B4-BE49-F238E27FC236}">
                <a16:creationId xmlns:a16="http://schemas.microsoft.com/office/drawing/2014/main" id="{FD50F141-C59C-DA4A-8B27-59C53C4B93BE}"/>
              </a:ext>
            </a:extLst>
          </p:cNvPr>
          <p:cNvSpPr>
            <a:spLocks noGrp="1"/>
          </p:cNvSpPr>
          <p:nvPr>
            <p:ph type="body" sz="quarter" idx="10" hasCustomPrompt="1"/>
          </p:nvPr>
        </p:nvSpPr>
        <p:spPr>
          <a:xfrm>
            <a:off x="969264" y="2522442"/>
            <a:ext cx="11534775" cy="4154488"/>
          </a:xfrm>
        </p:spPr>
        <p:txBody>
          <a:bodyPr>
            <a:normAutofit/>
          </a:bodyPr>
          <a:lstStyle>
            <a:lvl1pPr marL="0" indent="0">
              <a:buNone/>
              <a:defRPr sz="2400"/>
            </a:lvl1pPr>
          </a:lstStyle>
          <a:p>
            <a:pPr lvl="0"/>
            <a:r>
              <a:rPr lang="en-US"/>
              <a:t>Click to edit text</a:t>
            </a:r>
          </a:p>
        </p:txBody>
      </p:sp>
    </p:spTree>
    <p:extLst>
      <p:ext uri="{BB962C8B-B14F-4D97-AF65-F5344CB8AC3E}">
        <p14:creationId xmlns:p14="http://schemas.microsoft.com/office/powerpoint/2010/main" val="371610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0AD-AD3A-8346-A130-90B7DBD6C13A}"/>
              </a:ext>
            </a:extLst>
          </p:cNvPr>
          <p:cNvSpPr>
            <a:spLocks noGrp="1"/>
          </p:cNvSpPr>
          <p:nvPr>
            <p:ph type="ctrTitle" hasCustomPrompt="1"/>
          </p:nvPr>
        </p:nvSpPr>
        <p:spPr>
          <a:xfrm>
            <a:off x="969264" y="691796"/>
            <a:ext cx="6001162" cy="1466789"/>
          </a:xfrm>
          <a:prstGeom prst="rect">
            <a:avLst/>
          </a:prstGeom>
        </p:spPr>
        <p:txBody>
          <a:bodyPr anchor="t">
            <a:normAutofit/>
          </a:bodyPr>
          <a:lstStyle>
            <a:lvl1pPr algn="l">
              <a:lnSpc>
                <a:spcPts val="5640"/>
              </a:lnSpc>
              <a:defRPr sz="4700" spc="100" baseline="0"/>
            </a:lvl1pPr>
          </a:lstStyle>
          <a:p>
            <a:r>
              <a:rPr lang="en-US"/>
              <a:t>CLICK TO EDIT TITLE</a:t>
            </a:r>
          </a:p>
        </p:txBody>
      </p:sp>
      <p:pic>
        <p:nvPicPr>
          <p:cNvPr id="4" name="Picture 3">
            <a:extLst>
              <a:ext uri="{FF2B5EF4-FFF2-40B4-BE49-F238E27FC236}">
                <a16:creationId xmlns:a16="http://schemas.microsoft.com/office/drawing/2014/main" id="{FBC4672F-C762-864C-8C40-4D321258E01F}"/>
              </a:ext>
            </a:extLst>
          </p:cNvPr>
          <p:cNvPicPr>
            <a:picLocks noChangeAspect="1"/>
          </p:cNvPicPr>
          <p:nvPr userDrawn="1"/>
        </p:nvPicPr>
        <p:blipFill>
          <a:blip r:embed="rId2"/>
          <a:stretch>
            <a:fillRect/>
          </a:stretch>
        </p:blipFill>
        <p:spPr>
          <a:xfrm>
            <a:off x="722376" y="7351776"/>
            <a:ext cx="2450592" cy="531379"/>
          </a:xfrm>
          <a:prstGeom prst="rect">
            <a:avLst/>
          </a:prstGeom>
        </p:spPr>
      </p:pic>
      <p:cxnSp>
        <p:nvCxnSpPr>
          <p:cNvPr id="6" name="Straight Connector 5">
            <a:extLst>
              <a:ext uri="{FF2B5EF4-FFF2-40B4-BE49-F238E27FC236}">
                <a16:creationId xmlns:a16="http://schemas.microsoft.com/office/drawing/2014/main" id="{8E723655-2BF4-5744-BCC7-CF49F524DD52}"/>
              </a:ext>
            </a:extLst>
          </p:cNvPr>
          <p:cNvCxnSpPr>
            <a:cxnSpLocks/>
          </p:cNvCxnSpPr>
          <p:nvPr userDrawn="1"/>
        </p:nvCxnSpPr>
        <p:spPr>
          <a:xfrm>
            <a:off x="7315200" y="743039"/>
            <a:ext cx="0" cy="127101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42650D2-0D65-034C-A2B3-065CFF834879}"/>
              </a:ext>
            </a:extLst>
          </p:cNvPr>
          <p:cNvSpPr>
            <a:spLocks noGrp="1"/>
          </p:cNvSpPr>
          <p:nvPr>
            <p:ph type="body" sz="quarter" idx="10"/>
          </p:nvPr>
        </p:nvSpPr>
        <p:spPr>
          <a:xfrm>
            <a:off x="7543800" y="708779"/>
            <a:ext cx="6117325" cy="1449806"/>
          </a:xfrm>
        </p:spPr>
        <p:txBody>
          <a:bodyPr>
            <a:normAutofit/>
          </a:bodyPr>
          <a:lstStyle>
            <a:lvl1pPr marL="0" indent="0">
              <a:buNone/>
              <a:defRPr sz="2200" spc="0" baseline="0">
                <a:solidFill>
                  <a:schemeClr val="bg1"/>
                </a:solidFill>
              </a:defRPr>
            </a:lvl1pPr>
          </a:lstStyle>
          <a:p>
            <a:pPr lvl="0"/>
            <a:endParaRPr lang="en-US"/>
          </a:p>
        </p:txBody>
      </p:sp>
    </p:spTree>
    <p:extLst>
      <p:ext uri="{BB962C8B-B14F-4D97-AF65-F5344CB8AC3E}">
        <p14:creationId xmlns:p14="http://schemas.microsoft.com/office/powerpoint/2010/main" val="313767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0E989-329D-004A-831F-A342CD11C5EB}"/>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90BC18-C2D2-3644-8672-DCA65AFDB29E}"/>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D52A-FA20-1B4C-A70A-E0AA5C4FF4CC}"/>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37D81D8A-E3C3-EC4E-8D44-2F09075B1269}" type="datetimeFigureOut">
              <a:rPr lang="en-US" smtClean="0"/>
              <a:t>8/4/2023</a:t>
            </a:fld>
            <a:endParaRPr lang="en-US"/>
          </a:p>
        </p:txBody>
      </p:sp>
      <p:sp>
        <p:nvSpPr>
          <p:cNvPr id="5" name="Footer Placeholder 4">
            <a:extLst>
              <a:ext uri="{FF2B5EF4-FFF2-40B4-BE49-F238E27FC236}">
                <a16:creationId xmlns:a16="http://schemas.microsoft.com/office/drawing/2014/main" id="{C476CF96-1779-FA47-97CA-DE88C6AEE2E7}"/>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F7B29-16BD-0E47-906D-2190681723F0}"/>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F0DE9B1-C1BF-CB48-A5F4-25CE9DC30A2B}" type="slidenum">
              <a:rPr lang="en-US" smtClean="0"/>
              <a:t>‹#›</a:t>
            </a:fld>
            <a:endParaRPr lang="en-US"/>
          </a:p>
        </p:txBody>
      </p:sp>
    </p:spTree>
    <p:extLst>
      <p:ext uri="{BB962C8B-B14F-4D97-AF65-F5344CB8AC3E}">
        <p14:creationId xmlns:p14="http://schemas.microsoft.com/office/powerpoint/2010/main" val="2579807377"/>
      </p:ext>
    </p:extLst>
  </p:cSld>
  <p:clrMap bg1="lt1" tx1="dk1" bg2="lt2" tx2="dk2" accent1="accent1" accent2="accent2" accent3="accent3" accent4="accent4" accent5="accent5" accent6="accent6" hlink="hlink" folHlink="folHlink"/>
  <p:sldLayoutIdLst>
    <p:sldLayoutId id="2147483737" r:id="rId1"/>
    <p:sldLayoutId id="2147483735" r:id="rId2"/>
    <p:sldLayoutId id="2147483750" r:id="rId3"/>
    <p:sldLayoutId id="2147483738" r:id="rId4"/>
    <p:sldLayoutId id="2147483712" r:id="rId5"/>
    <p:sldLayoutId id="2147483743" r:id="rId6"/>
    <p:sldLayoutId id="2147483746" r:id="rId7"/>
    <p:sldLayoutId id="2147483724" r:id="rId8"/>
    <p:sldLayoutId id="2147483736" r:id="rId9"/>
    <p:sldLayoutId id="2147483739" r:id="rId10"/>
    <p:sldLayoutId id="2147483740" r:id="rId11"/>
    <p:sldLayoutId id="2147483741" r:id="rId12"/>
    <p:sldLayoutId id="2147483747" r:id="rId13"/>
    <p:sldLayoutId id="2147483742" r:id="rId14"/>
    <p:sldLayoutId id="2147483744" r:id="rId15"/>
    <p:sldLayoutId id="2147483745" r:id="rId16"/>
    <p:sldLayoutId id="2147483748" r:id="rId17"/>
    <p:sldLayoutId id="2147483749" r:id="rId18"/>
    <p:sldLayoutId id="2147483751" r:id="rId19"/>
    <p:sldLayoutId id="2147483752" r:id="rId20"/>
    <p:sldLayoutId id="2147483753" r:id="rId21"/>
  </p:sldLayoutIdLst>
  <p:txStyles>
    <p:titleStyle>
      <a:lvl1pPr algn="l" defTabSz="1097280" rtl="0" eaLnBrk="1" latinLnBrk="0" hangingPunct="1">
        <a:lnSpc>
          <a:spcPct val="90000"/>
        </a:lnSpc>
        <a:spcBef>
          <a:spcPct val="0"/>
        </a:spcBef>
        <a:buNone/>
        <a:defRPr sz="5280" kern="1200">
          <a:solidFill>
            <a:schemeClr val="tx1"/>
          </a:solidFill>
          <a:latin typeface="Ekster" panose="02000500030000020000" pitchFamily="2" charset="77"/>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Ekster" panose="02000500030000020000" pitchFamily="2" charset="77"/>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Ekster" panose="02000500030000020000" pitchFamily="2" charset="77"/>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Ekster" panose="02000500030000020000" pitchFamily="2" charset="77"/>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Ekster" panose="02000500030000020000" pitchFamily="2" charset="77"/>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Ekster" panose="02000500030000020000" pitchFamily="2" charset="77"/>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hyperlink" Target="https://www.samhsa.gov/section-223/quality-measures" TargetMode="Externa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samhsa.gov/section-223/quality-measures"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CC36-39B1-6144-B62D-8787CBF5BB4D}"/>
              </a:ext>
            </a:extLst>
          </p:cNvPr>
          <p:cNvSpPr>
            <a:spLocks noGrp="1"/>
          </p:cNvSpPr>
          <p:nvPr>
            <p:ph type="ctrTitle"/>
          </p:nvPr>
        </p:nvSpPr>
        <p:spPr>
          <a:xfrm>
            <a:off x="6373505" y="4094328"/>
            <a:ext cx="7583985" cy="3541594"/>
          </a:xfrm>
        </p:spPr>
        <p:txBody>
          <a:bodyPr>
            <a:normAutofit fontScale="90000"/>
          </a:bodyPr>
          <a:lstStyle/>
          <a:p>
            <a:pPr algn="r"/>
            <a:r>
              <a:rPr lang="en-US" dirty="0">
                <a:latin typeface="Ekster"/>
              </a:rPr>
              <a:t>A Framework for understanding the  CCBHC BH Led Measures</a:t>
            </a:r>
            <a:endParaRPr lang="en-US" dirty="0"/>
          </a:p>
        </p:txBody>
      </p:sp>
    </p:spTree>
    <p:extLst>
      <p:ext uri="{BB962C8B-B14F-4D97-AF65-F5344CB8AC3E}">
        <p14:creationId xmlns:p14="http://schemas.microsoft.com/office/powerpoint/2010/main" val="361425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e the source image">
            <a:extLst>
              <a:ext uri="{FF2B5EF4-FFF2-40B4-BE49-F238E27FC236}">
                <a16:creationId xmlns:a16="http://schemas.microsoft.com/office/drawing/2014/main" id="{11046D6A-4BE0-0A2E-8124-9E5CDDF43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397" y="2172676"/>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BB8084A1-CFA0-9F73-7859-DA723941A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958" y="1554949"/>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a:extLst>
              <a:ext uri="{FF2B5EF4-FFF2-40B4-BE49-F238E27FC236}">
                <a16:creationId xmlns:a16="http://schemas.microsoft.com/office/drawing/2014/main" id="{2ED32DE4-CC10-D9C1-B4FF-28978C919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025" y="1552242"/>
            <a:ext cx="891920" cy="6861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1AC614-7353-A9B8-A065-5F4C91822F09}"/>
              </a:ext>
            </a:extLst>
          </p:cNvPr>
          <p:cNvSpPr txBox="1"/>
          <p:nvPr/>
        </p:nvSpPr>
        <p:spPr>
          <a:xfrm>
            <a:off x="4111421" y="564234"/>
            <a:ext cx="1887045" cy="1200329"/>
          </a:xfrm>
          <a:prstGeom prst="rect">
            <a:avLst/>
          </a:prstGeom>
          <a:noFill/>
          <a:ln>
            <a:solidFill>
              <a:schemeClr val="accent1">
                <a:shade val="50000"/>
              </a:schemeClr>
            </a:solidFill>
          </a:ln>
        </p:spPr>
        <p:txBody>
          <a:bodyPr wrap="square" rtlCol="0">
            <a:spAutoFit/>
          </a:bodyPr>
          <a:lstStyle/>
          <a:p>
            <a:r>
              <a:rPr lang="en-US" dirty="0">
                <a:latin typeface="Ekster" panose="02000500030000020000"/>
              </a:rPr>
              <a:t>All clients with</a:t>
            </a:r>
          </a:p>
          <a:p>
            <a:r>
              <a:rPr lang="en-US" dirty="0">
                <a:latin typeface="Ekster" panose="02000500030000020000"/>
              </a:rPr>
              <a:t>an appointment this measurement period</a:t>
            </a:r>
          </a:p>
        </p:txBody>
      </p:sp>
      <p:sp>
        <p:nvSpPr>
          <p:cNvPr id="23" name="TextBox 22">
            <a:extLst>
              <a:ext uri="{FF2B5EF4-FFF2-40B4-BE49-F238E27FC236}">
                <a16:creationId xmlns:a16="http://schemas.microsoft.com/office/drawing/2014/main" id="{2979EDF7-40E8-19E9-CDF9-97FA1F735E79}"/>
              </a:ext>
            </a:extLst>
          </p:cNvPr>
          <p:cNvSpPr txBox="1"/>
          <p:nvPr/>
        </p:nvSpPr>
        <p:spPr>
          <a:xfrm>
            <a:off x="1986482" y="3979101"/>
            <a:ext cx="1619296" cy="1754326"/>
          </a:xfrm>
          <a:prstGeom prst="rect">
            <a:avLst/>
          </a:prstGeom>
          <a:noFill/>
          <a:ln>
            <a:solidFill>
              <a:schemeClr val="accent1">
                <a:shade val="50000"/>
              </a:schemeClr>
            </a:solidFill>
          </a:ln>
        </p:spPr>
        <p:txBody>
          <a:bodyPr wrap="square" rtlCol="0">
            <a:spAutoFit/>
          </a:bodyPr>
          <a:lstStyle/>
          <a:p>
            <a:r>
              <a:rPr lang="en-US" dirty="0">
                <a:latin typeface="Ekster" panose="02000500030000020000"/>
              </a:rPr>
              <a:t>Clients with an eligible encounter during  measurement period</a:t>
            </a:r>
          </a:p>
        </p:txBody>
      </p:sp>
      <p:pic>
        <p:nvPicPr>
          <p:cNvPr id="27" name="Picture 2" descr="See the source image">
            <a:extLst>
              <a:ext uri="{FF2B5EF4-FFF2-40B4-BE49-F238E27FC236}">
                <a16:creationId xmlns:a16="http://schemas.microsoft.com/office/drawing/2014/main" id="{6D3039C4-9E1C-6B5B-DC74-F5C1FF05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622" y="5051577"/>
            <a:ext cx="1022548" cy="7866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ee the source image">
            <a:extLst>
              <a:ext uri="{FF2B5EF4-FFF2-40B4-BE49-F238E27FC236}">
                <a16:creationId xmlns:a16="http://schemas.microsoft.com/office/drawing/2014/main" id="{E4C854E6-7164-CEB3-94DF-F5426048C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13" y="912224"/>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ee the source image">
            <a:extLst>
              <a:ext uri="{FF2B5EF4-FFF2-40B4-BE49-F238E27FC236}">
                <a16:creationId xmlns:a16="http://schemas.microsoft.com/office/drawing/2014/main" id="{515AF7C2-DBCA-EC61-AAB4-43345037A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163" y="1574260"/>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ee the source image">
            <a:extLst>
              <a:ext uri="{FF2B5EF4-FFF2-40B4-BE49-F238E27FC236}">
                <a16:creationId xmlns:a16="http://schemas.microsoft.com/office/drawing/2014/main" id="{C324698E-F45E-AD26-141B-114DA22EE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858" y="237469"/>
            <a:ext cx="891920" cy="68611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8B84B9F-A648-9C86-59D7-EEF426E7E19A}"/>
              </a:ext>
            </a:extLst>
          </p:cNvPr>
          <p:cNvSpPr txBox="1"/>
          <p:nvPr/>
        </p:nvSpPr>
        <p:spPr>
          <a:xfrm>
            <a:off x="5388671" y="4512452"/>
            <a:ext cx="1549340" cy="1477328"/>
          </a:xfrm>
          <a:prstGeom prst="rect">
            <a:avLst/>
          </a:prstGeom>
          <a:noFill/>
          <a:ln>
            <a:solidFill>
              <a:schemeClr val="accent1">
                <a:shade val="50000"/>
              </a:schemeClr>
            </a:solidFill>
          </a:ln>
        </p:spPr>
        <p:txBody>
          <a:bodyPr wrap="square" rtlCol="0">
            <a:spAutoFit/>
          </a:bodyPr>
          <a:lstStyle/>
          <a:p>
            <a:r>
              <a:rPr lang="en-US" dirty="0">
                <a:latin typeface="Ekster" panose="02000500030000020000"/>
              </a:rPr>
              <a:t>Clients that don’t qualify for  the measure requirements </a:t>
            </a:r>
          </a:p>
        </p:txBody>
      </p:sp>
      <p:pic>
        <p:nvPicPr>
          <p:cNvPr id="40" name="Picture 2" descr="See the source image">
            <a:extLst>
              <a:ext uri="{FF2B5EF4-FFF2-40B4-BE49-F238E27FC236}">
                <a16:creationId xmlns:a16="http://schemas.microsoft.com/office/drawing/2014/main" id="{FEF7239E-D32D-F869-C99E-D29BD4514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984" y="5101057"/>
            <a:ext cx="1022548" cy="78660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76C2CDB-23EC-E649-7410-BA045C7C60CF}"/>
              </a:ext>
            </a:extLst>
          </p:cNvPr>
          <p:cNvSpPr txBox="1"/>
          <p:nvPr/>
        </p:nvSpPr>
        <p:spPr>
          <a:xfrm>
            <a:off x="8816569" y="4410333"/>
            <a:ext cx="1116768" cy="1477328"/>
          </a:xfrm>
          <a:prstGeom prst="rect">
            <a:avLst/>
          </a:prstGeom>
          <a:noFill/>
          <a:ln>
            <a:solidFill>
              <a:schemeClr val="accent1">
                <a:shade val="50000"/>
              </a:schemeClr>
            </a:solidFill>
          </a:ln>
        </p:spPr>
        <p:txBody>
          <a:bodyPr wrap="square" rtlCol="0">
            <a:spAutoFit/>
          </a:bodyPr>
          <a:lstStyle/>
          <a:p>
            <a:r>
              <a:rPr lang="en-US" dirty="0">
                <a:latin typeface="Ekster" panose="02000500030000020000"/>
              </a:rPr>
              <a:t>Clients qualified but meet the exception</a:t>
            </a:r>
          </a:p>
        </p:txBody>
      </p:sp>
      <p:pic>
        <p:nvPicPr>
          <p:cNvPr id="45" name="Picture 2" descr="See the source image">
            <a:extLst>
              <a:ext uri="{FF2B5EF4-FFF2-40B4-BE49-F238E27FC236}">
                <a16:creationId xmlns:a16="http://schemas.microsoft.com/office/drawing/2014/main" id="{88AE56C8-036D-5B6C-173C-F72992AC0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529" y="914020"/>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ee the source image">
            <a:extLst>
              <a:ext uri="{FF2B5EF4-FFF2-40B4-BE49-F238E27FC236}">
                <a16:creationId xmlns:a16="http://schemas.microsoft.com/office/drawing/2014/main" id="{7FF217A5-24DE-603A-2D47-47B099784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076" y="241576"/>
            <a:ext cx="891920" cy="68611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2D584C76-DEAB-347C-0320-F16717ADB303}"/>
              </a:ext>
            </a:extLst>
          </p:cNvPr>
          <p:cNvSpPr txBox="1"/>
          <p:nvPr/>
        </p:nvSpPr>
        <p:spPr>
          <a:xfrm>
            <a:off x="10914957" y="5670410"/>
            <a:ext cx="2869197" cy="461665"/>
          </a:xfrm>
          <a:prstGeom prst="rect">
            <a:avLst/>
          </a:prstGeom>
          <a:noFill/>
        </p:spPr>
        <p:txBody>
          <a:bodyPr wrap="square" rtlCol="0">
            <a:spAutoFit/>
          </a:bodyPr>
          <a:lstStyle/>
          <a:p>
            <a:r>
              <a:rPr lang="en-US" sz="2400" b="1" dirty="0">
                <a:latin typeface="Ekster"/>
              </a:rPr>
              <a:t>Total in Denominator </a:t>
            </a:r>
          </a:p>
        </p:txBody>
      </p:sp>
      <p:pic>
        <p:nvPicPr>
          <p:cNvPr id="54" name="Picture 2" descr="See the source image">
            <a:extLst>
              <a:ext uri="{FF2B5EF4-FFF2-40B4-BE49-F238E27FC236}">
                <a16:creationId xmlns:a16="http://schemas.microsoft.com/office/drawing/2014/main" id="{D8A45AEA-F959-5324-DC55-45B71E0B2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54" y="4165951"/>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ee the source image">
            <a:extLst>
              <a:ext uri="{FF2B5EF4-FFF2-40B4-BE49-F238E27FC236}">
                <a16:creationId xmlns:a16="http://schemas.microsoft.com/office/drawing/2014/main" id="{9FA32404-E236-1783-04BE-B089B58D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48" y="4908182"/>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See the source image">
            <a:extLst>
              <a:ext uri="{FF2B5EF4-FFF2-40B4-BE49-F238E27FC236}">
                <a16:creationId xmlns:a16="http://schemas.microsoft.com/office/drawing/2014/main" id="{43039B77-BAE0-1226-3931-917741144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24" y="4882298"/>
            <a:ext cx="891920" cy="686117"/>
          </a:xfrm>
          <a:prstGeom prst="rect">
            <a:avLst/>
          </a:prstGeom>
          <a:noFill/>
          <a:extLst>
            <a:ext uri="{909E8E84-426E-40DD-AFC4-6F175D3DCCD1}">
              <a14:hiddenFill xmlns:a14="http://schemas.microsoft.com/office/drawing/2010/main">
                <a:solidFill>
                  <a:srgbClr val="FFFFFF"/>
                </a:solidFill>
              </a14:hiddenFill>
            </a:ext>
          </a:extLst>
        </p:spPr>
      </p:pic>
      <p:sp>
        <p:nvSpPr>
          <p:cNvPr id="60" name="Minus Sign 59">
            <a:extLst>
              <a:ext uri="{FF2B5EF4-FFF2-40B4-BE49-F238E27FC236}">
                <a16:creationId xmlns:a16="http://schemas.microsoft.com/office/drawing/2014/main" id="{BADB7EEE-D397-269C-9F14-3A7AA7E346CC}"/>
              </a:ext>
            </a:extLst>
          </p:cNvPr>
          <p:cNvSpPr/>
          <p:nvPr/>
        </p:nvSpPr>
        <p:spPr>
          <a:xfrm>
            <a:off x="6175409" y="796641"/>
            <a:ext cx="937467" cy="77504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descr="See the source image">
            <a:extLst>
              <a:ext uri="{FF2B5EF4-FFF2-40B4-BE49-F238E27FC236}">
                <a16:creationId xmlns:a16="http://schemas.microsoft.com/office/drawing/2014/main" id="{EAF4A4B3-3385-D2C3-BA78-5C334C3C3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966" y="4160629"/>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2DBF2FEA-C614-A6FB-E35B-9B4CBB18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053" y="299195"/>
            <a:ext cx="1022548" cy="7866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FD199766-33F0-46F3-6362-B0ECBD84E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779" y="292325"/>
            <a:ext cx="1022548" cy="786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a:extLst>
              <a:ext uri="{FF2B5EF4-FFF2-40B4-BE49-F238E27FC236}">
                <a16:creationId xmlns:a16="http://schemas.microsoft.com/office/drawing/2014/main" id="{BDA01C38-E103-A4A6-636A-7B6501FC8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995" y="1031516"/>
            <a:ext cx="1022548" cy="7866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6B589E-D68E-062C-6CB6-F78BC5B2E165}"/>
              </a:ext>
            </a:extLst>
          </p:cNvPr>
          <p:cNvSpPr txBox="1"/>
          <p:nvPr/>
        </p:nvSpPr>
        <p:spPr>
          <a:xfrm>
            <a:off x="8213498" y="388205"/>
            <a:ext cx="1628830" cy="1754326"/>
          </a:xfrm>
          <a:prstGeom prst="rect">
            <a:avLst/>
          </a:prstGeom>
          <a:noFill/>
          <a:ln>
            <a:solidFill>
              <a:schemeClr val="accent1">
                <a:shade val="50000"/>
              </a:schemeClr>
            </a:solidFill>
          </a:ln>
        </p:spPr>
        <p:txBody>
          <a:bodyPr wrap="square" rtlCol="0">
            <a:spAutoFit/>
          </a:bodyPr>
          <a:lstStyle/>
          <a:p>
            <a:r>
              <a:rPr lang="en-US" dirty="0">
                <a:latin typeface="Ekster" panose="02000500030000020000"/>
              </a:rPr>
              <a:t>Clients without an eligible encounter during  measurement period</a:t>
            </a:r>
          </a:p>
        </p:txBody>
      </p:sp>
      <p:sp>
        <p:nvSpPr>
          <p:cNvPr id="9" name="Equals 8">
            <a:extLst>
              <a:ext uri="{FF2B5EF4-FFF2-40B4-BE49-F238E27FC236}">
                <a16:creationId xmlns:a16="http://schemas.microsoft.com/office/drawing/2014/main" id="{F9EDC899-2831-2B43-2113-4EC61A42C048}"/>
              </a:ext>
            </a:extLst>
          </p:cNvPr>
          <p:cNvSpPr/>
          <p:nvPr/>
        </p:nvSpPr>
        <p:spPr>
          <a:xfrm>
            <a:off x="9996404" y="1000429"/>
            <a:ext cx="937467" cy="576026"/>
          </a:xfrm>
          <a:prstGeom prst="mathEqua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Minus Sign 13">
            <a:extLst>
              <a:ext uri="{FF2B5EF4-FFF2-40B4-BE49-F238E27FC236}">
                <a16:creationId xmlns:a16="http://schemas.microsoft.com/office/drawing/2014/main" id="{958154D4-4A0F-50EF-BDEE-FB0000979792}"/>
              </a:ext>
            </a:extLst>
          </p:cNvPr>
          <p:cNvSpPr/>
          <p:nvPr/>
        </p:nvSpPr>
        <p:spPr>
          <a:xfrm>
            <a:off x="3685837" y="4626119"/>
            <a:ext cx="824707" cy="71923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See the source image">
            <a:extLst>
              <a:ext uri="{FF2B5EF4-FFF2-40B4-BE49-F238E27FC236}">
                <a16:creationId xmlns:a16="http://schemas.microsoft.com/office/drawing/2014/main" id="{69574998-C696-AF79-C65C-072C0BE42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361" y="986554"/>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ee the source image">
            <a:extLst>
              <a:ext uri="{FF2B5EF4-FFF2-40B4-BE49-F238E27FC236}">
                <a16:creationId xmlns:a16="http://schemas.microsoft.com/office/drawing/2014/main" id="{15814895-6756-4301-8EA5-64DFF1746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701" y="314312"/>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B4FEE8B4-8F52-5D8B-F2B7-241DE2AEB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1781" y="329627"/>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ee the source image">
            <a:extLst>
              <a:ext uri="{FF2B5EF4-FFF2-40B4-BE49-F238E27FC236}">
                <a16:creationId xmlns:a16="http://schemas.microsoft.com/office/drawing/2014/main" id="{9875EC67-2D67-F0A0-CA38-A9323154B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636" y="329721"/>
            <a:ext cx="891920" cy="686117"/>
          </a:xfrm>
          <a:prstGeom prst="rect">
            <a:avLst/>
          </a:prstGeom>
          <a:noFill/>
          <a:extLst>
            <a:ext uri="{909E8E84-426E-40DD-AFC4-6F175D3DCCD1}">
              <a14:hiddenFill xmlns:a14="http://schemas.microsoft.com/office/drawing/2010/main">
                <a:solidFill>
                  <a:srgbClr val="FFFFFF"/>
                </a:solidFill>
              </a14:hiddenFill>
            </a:ext>
          </a:extLst>
        </p:spPr>
      </p:pic>
      <p:sp>
        <p:nvSpPr>
          <p:cNvPr id="61" name="Minus Sign 60">
            <a:extLst>
              <a:ext uri="{FF2B5EF4-FFF2-40B4-BE49-F238E27FC236}">
                <a16:creationId xmlns:a16="http://schemas.microsoft.com/office/drawing/2014/main" id="{2AD23F28-6780-CF10-87A9-8E50C236D1D5}"/>
              </a:ext>
            </a:extLst>
          </p:cNvPr>
          <p:cNvSpPr/>
          <p:nvPr/>
        </p:nvSpPr>
        <p:spPr>
          <a:xfrm>
            <a:off x="7182656" y="4741439"/>
            <a:ext cx="824707" cy="71923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quals 62">
            <a:extLst>
              <a:ext uri="{FF2B5EF4-FFF2-40B4-BE49-F238E27FC236}">
                <a16:creationId xmlns:a16="http://schemas.microsoft.com/office/drawing/2014/main" id="{7BCCB5FF-B15D-258E-CE3B-D414201295D2}"/>
              </a:ext>
            </a:extLst>
          </p:cNvPr>
          <p:cNvSpPr/>
          <p:nvPr/>
        </p:nvSpPr>
        <p:spPr>
          <a:xfrm>
            <a:off x="9983218" y="4856264"/>
            <a:ext cx="937467" cy="526463"/>
          </a:xfrm>
          <a:prstGeom prst="mathEqua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2" descr="See the source image">
            <a:extLst>
              <a:ext uri="{FF2B5EF4-FFF2-40B4-BE49-F238E27FC236}">
                <a16:creationId xmlns:a16="http://schemas.microsoft.com/office/drawing/2014/main" id="{83D14330-8EBF-FABC-102B-A97ED84A7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671" y="2187156"/>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See the source image">
            <a:extLst>
              <a:ext uri="{FF2B5EF4-FFF2-40B4-BE49-F238E27FC236}">
                <a16:creationId xmlns:a16="http://schemas.microsoft.com/office/drawing/2014/main" id="{8E4E9516-8D90-C428-7293-C57764896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41" y="904666"/>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See the source image">
            <a:extLst>
              <a:ext uri="{FF2B5EF4-FFF2-40B4-BE49-F238E27FC236}">
                <a16:creationId xmlns:a16="http://schemas.microsoft.com/office/drawing/2014/main" id="{6C7BE78B-B4E5-04C2-4347-5BF277918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855" y="2190714"/>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See the source image">
            <a:extLst>
              <a:ext uri="{FF2B5EF4-FFF2-40B4-BE49-F238E27FC236}">
                <a16:creationId xmlns:a16="http://schemas.microsoft.com/office/drawing/2014/main" id="{A2784252-32EA-766C-D50B-9FC4648A7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507" y="1704484"/>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See the source image">
            <a:extLst>
              <a:ext uri="{FF2B5EF4-FFF2-40B4-BE49-F238E27FC236}">
                <a16:creationId xmlns:a16="http://schemas.microsoft.com/office/drawing/2014/main" id="{5AF5C10C-C21B-DDD3-6295-6CD23D4CE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7787" y="1711314"/>
            <a:ext cx="891920" cy="686117"/>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399AB115-3985-C0D9-74BF-719E35AAD526}"/>
              </a:ext>
            </a:extLst>
          </p:cNvPr>
          <p:cNvSpPr txBox="1"/>
          <p:nvPr/>
        </p:nvSpPr>
        <p:spPr>
          <a:xfrm>
            <a:off x="12762345" y="441348"/>
            <a:ext cx="1597445" cy="1754326"/>
          </a:xfrm>
          <a:prstGeom prst="rect">
            <a:avLst/>
          </a:prstGeom>
          <a:noFill/>
          <a:ln>
            <a:solidFill>
              <a:schemeClr val="accent1">
                <a:shade val="50000"/>
              </a:schemeClr>
            </a:solidFill>
          </a:ln>
        </p:spPr>
        <p:txBody>
          <a:bodyPr wrap="square" rtlCol="0">
            <a:spAutoFit/>
          </a:bodyPr>
          <a:lstStyle/>
          <a:p>
            <a:r>
              <a:rPr lang="en-US" dirty="0">
                <a:latin typeface="Ekster" panose="02000500030000020000"/>
              </a:rPr>
              <a:t>Clients with an eligible encounter during  measurement period</a:t>
            </a:r>
          </a:p>
        </p:txBody>
      </p:sp>
      <p:pic>
        <p:nvPicPr>
          <p:cNvPr id="73" name="Picture 2" descr="See the source image">
            <a:extLst>
              <a:ext uri="{FF2B5EF4-FFF2-40B4-BE49-F238E27FC236}">
                <a16:creationId xmlns:a16="http://schemas.microsoft.com/office/drawing/2014/main" id="{FCD3D1C4-1CD4-D6EE-FB7E-98375A1B8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28" y="4169393"/>
            <a:ext cx="891920" cy="686117"/>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70A7BEC9-B9CD-7EEE-E652-2F6947ABC604}"/>
              </a:ext>
            </a:extLst>
          </p:cNvPr>
          <p:cNvCxnSpPr>
            <a:cxnSpLocks/>
          </p:cNvCxnSpPr>
          <p:nvPr/>
        </p:nvCxnSpPr>
        <p:spPr>
          <a:xfrm>
            <a:off x="13436554" y="2255936"/>
            <a:ext cx="0" cy="13528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51C4EDCE-1180-F017-068F-DB4F5F98167B}"/>
              </a:ext>
            </a:extLst>
          </p:cNvPr>
          <p:cNvCxnSpPr>
            <a:cxnSpLocks/>
          </p:cNvCxnSpPr>
          <p:nvPr/>
        </p:nvCxnSpPr>
        <p:spPr>
          <a:xfrm rot="10800000" flipV="1">
            <a:off x="599744" y="3614080"/>
            <a:ext cx="12836810" cy="912915"/>
          </a:xfrm>
          <a:prstGeom prst="bentConnector3">
            <a:avLst>
              <a:gd name="adj1" fmla="val 103265"/>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8" name="Picture 6" descr="See the source image">
            <a:extLst>
              <a:ext uri="{FF2B5EF4-FFF2-40B4-BE49-F238E27FC236}">
                <a16:creationId xmlns:a16="http://schemas.microsoft.com/office/drawing/2014/main" id="{1A3DA9C2-9D30-8A25-B079-C72CF6888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0236" y="4837990"/>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ee the source image">
            <a:extLst>
              <a:ext uri="{FF2B5EF4-FFF2-40B4-BE49-F238E27FC236}">
                <a16:creationId xmlns:a16="http://schemas.microsoft.com/office/drawing/2014/main" id="{E05EB005-ED53-AB51-168D-2D79C904D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1577" y="4837990"/>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See the source image">
            <a:extLst>
              <a:ext uri="{FF2B5EF4-FFF2-40B4-BE49-F238E27FC236}">
                <a16:creationId xmlns:a16="http://schemas.microsoft.com/office/drawing/2014/main" id="{CF0E40C8-A716-0F3A-4AA2-FF4D11D81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6323" y="4278798"/>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See the source image">
            <a:extLst>
              <a:ext uri="{FF2B5EF4-FFF2-40B4-BE49-F238E27FC236}">
                <a16:creationId xmlns:a16="http://schemas.microsoft.com/office/drawing/2014/main" id="{0A59FFD2-7DB5-CB0D-9918-19CF78754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427" y="4256918"/>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See the source image">
            <a:extLst>
              <a:ext uri="{FF2B5EF4-FFF2-40B4-BE49-F238E27FC236}">
                <a16:creationId xmlns:a16="http://schemas.microsoft.com/office/drawing/2014/main" id="{8B06AE27-8F01-C057-42E6-DE0191BC1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8676" y="4279852"/>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ee the source image">
            <a:extLst>
              <a:ext uri="{FF2B5EF4-FFF2-40B4-BE49-F238E27FC236}">
                <a16:creationId xmlns:a16="http://schemas.microsoft.com/office/drawing/2014/main" id="{D4843114-5404-050E-65E3-209A26FAE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397" y="244144"/>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ee the source image">
            <a:extLst>
              <a:ext uri="{FF2B5EF4-FFF2-40B4-BE49-F238E27FC236}">
                <a16:creationId xmlns:a16="http://schemas.microsoft.com/office/drawing/2014/main" id="{70BF21E2-E187-03AD-0AFF-6E50E8F27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665" y="1017719"/>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ee the source image">
            <a:extLst>
              <a:ext uri="{FF2B5EF4-FFF2-40B4-BE49-F238E27FC236}">
                <a16:creationId xmlns:a16="http://schemas.microsoft.com/office/drawing/2014/main" id="{828D0C37-C91B-EF45-AD93-745E8C190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507" y="1005678"/>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ee the source image">
            <a:extLst>
              <a:ext uri="{FF2B5EF4-FFF2-40B4-BE49-F238E27FC236}">
                <a16:creationId xmlns:a16="http://schemas.microsoft.com/office/drawing/2014/main" id="{E14A9C17-7904-2793-7C58-201041EE4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4231" y="1686223"/>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ee the source image">
            <a:extLst>
              <a:ext uri="{FF2B5EF4-FFF2-40B4-BE49-F238E27FC236}">
                <a16:creationId xmlns:a16="http://schemas.microsoft.com/office/drawing/2014/main" id="{472EF14B-B70E-F88C-8422-691C49B0E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96" y="5637690"/>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ee the source image">
            <a:extLst>
              <a:ext uri="{FF2B5EF4-FFF2-40B4-BE49-F238E27FC236}">
                <a16:creationId xmlns:a16="http://schemas.microsoft.com/office/drawing/2014/main" id="{3B055B78-D687-53BE-0018-D5BD873C1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966" y="5613076"/>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ee the source image">
            <a:extLst>
              <a:ext uri="{FF2B5EF4-FFF2-40B4-BE49-F238E27FC236}">
                <a16:creationId xmlns:a16="http://schemas.microsoft.com/office/drawing/2014/main" id="{65EA12B6-7CA0-D6E7-B809-8CD1AA799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127" y="4905912"/>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ee the source image">
            <a:extLst>
              <a:ext uri="{FF2B5EF4-FFF2-40B4-BE49-F238E27FC236}">
                <a16:creationId xmlns:a16="http://schemas.microsoft.com/office/drawing/2014/main" id="{D338FF50-2D70-393A-6102-1C214D1B4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76" y="5630242"/>
            <a:ext cx="891920" cy="686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See the source image">
            <a:extLst>
              <a:ext uri="{FF2B5EF4-FFF2-40B4-BE49-F238E27FC236}">
                <a16:creationId xmlns:a16="http://schemas.microsoft.com/office/drawing/2014/main" id="{E2C33554-F8E9-569A-4646-0AE70A486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984" y="4353270"/>
            <a:ext cx="1022548" cy="7866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ee the source image">
            <a:extLst>
              <a:ext uri="{FF2B5EF4-FFF2-40B4-BE49-F238E27FC236}">
                <a16:creationId xmlns:a16="http://schemas.microsoft.com/office/drawing/2014/main" id="{C3B7F26A-BD24-3FBC-4A3F-992F2275C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984" y="4296230"/>
            <a:ext cx="1022548" cy="78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355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DEP-REM-12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1790456879"/>
              </p:ext>
            </p:extLst>
          </p:nvPr>
        </p:nvGraphicFramePr>
        <p:xfrm>
          <a:off x="969264" y="1577337"/>
          <a:ext cx="13081767" cy="551620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latin typeface="Ekster" panose="02000500030000020000"/>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latin typeface="Ekster" panose="02000500030000020000"/>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550694">
                <a:tc>
                  <a:txBody>
                    <a:bodyPr/>
                    <a:lstStyle/>
                    <a:p>
                      <a:r>
                        <a:rPr lang="en-US" sz="2900" dirty="0">
                          <a:latin typeface="Ekster" panose="02000500030000020000"/>
                        </a:rPr>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Ekster" panose="02000500030000020000"/>
                        </a:rPr>
                        <a:t>Consumers aged 18 years or older at the index visit</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186753">
                <a:tc>
                  <a:txBody>
                    <a:bodyPr/>
                    <a:lstStyle/>
                    <a:p>
                      <a:r>
                        <a:rPr lang="en-US" sz="2900" dirty="0">
                          <a:latin typeface="Ekster" panose="02000500030000020000"/>
                        </a:rPr>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Ekster" panose="02000500030000020000"/>
                        </a:rPr>
                        <a:t>Follow the steps below to identify the eligible population:</a:t>
                      </a:r>
                    </a:p>
                    <a:p>
                      <a:r>
                        <a:rPr lang="en-US" sz="2000" dirty="0">
                          <a:latin typeface="Ekster" panose="02000500030000020000"/>
                        </a:rPr>
                        <a:t>Step 1</a:t>
                      </a:r>
                    </a:p>
                    <a:p>
                      <a:r>
                        <a:rPr lang="en-US" sz="2000" dirty="0">
                          <a:latin typeface="Ekster" panose="02000500030000020000"/>
                        </a:rPr>
                        <a:t>Identify consumers seen at the provider entity at least once during the measurement year. </a:t>
                      </a:r>
                    </a:p>
                    <a:p>
                      <a:r>
                        <a:rPr lang="en-US" sz="2000" dirty="0">
                          <a:latin typeface="Ekster" panose="02000500030000020000"/>
                        </a:rPr>
                        <a:t>Step 2</a:t>
                      </a:r>
                    </a:p>
                    <a:p>
                      <a:r>
                        <a:rPr lang="en-US" sz="2000" dirty="0">
                          <a:latin typeface="Ekster" panose="02000500030000020000"/>
                        </a:rPr>
                        <a:t>Identify consumers from step 1 who had a diagnosis of Major Depression or Dysthymia during an outpatient encounter during the measurement year</a:t>
                      </a:r>
                    </a:p>
                    <a:p>
                      <a:r>
                        <a:rPr lang="en-US" sz="2000" dirty="0">
                          <a:latin typeface="Ekster" panose="02000500030000020000"/>
                        </a:rPr>
                        <a:t>Step 3</a:t>
                      </a:r>
                    </a:p>
                    <a:p>
                      <a:r>
                        <a:rPr lang="en-US" sz="2000" dirty="0">
                          <a:latin typeface="Ekster" panose="02000500030000020000"/>
                        </a:rPr>
                        <a:t>Identify consumer from step 2 who have an index date PHQ-9 score greater than 9 documented during the twelve-month denominator identification period</a:t>
                      </a:r>
                    </a:p>
                    <a:p>
                      <a:r>
                        <a:rPr lang="en-US" sz="2000" dirty="0">
                          <a:latin typeface="Ekster" panose="02000500030000020000"/>
                        </a:rPr>
                        <a:t>Step 4</a:t>
                      </a:r>
                    </a:p>
                    <a:p>
                      <a:r>
                        <a:rPr lang="en-US" sz="2000" dirty="0">
                          <a:latin typeface="Ekster" panose="02000500030000020000"/>
                        </a:rPr>
                        <a:t>Identify consumers from step 3 who are aged 18 years and older at the index date</a:t>
                      </a:r>
                      <a:endParaRPr lang="en-US" sz="2000" i="1" dirty="0">
                        <a:latin typeface="Ekster" panose="02000500030000020000"/>
                      </a:endParaRPr>
                    </a:p>
                    <a:p>
                      <a:r>
                        <a:rPr lang="en-US" sz="2000" i="1" dirty="0">
                          <a:latin typeface="Ekster" panose="02000500030000020000"/>
                        </a:rPr>
                        <a:t>Note:</a:t>
                      </a:r>
                      <a:r>
                        <a:rPr lang="en-US" sz="2000" dirty="0">
                          <a:latin typeface="Ekster" panose="02000500030000020000"/>
                        </a:rPr>
                        <a:t> One consumer may have multiple encounters with an active diagnosis of Major Depressive Disorder and each encounter counts separately.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1030210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978820"/>
          </a:xfrm>
        </p:spPr>
        <p:txBody>
          <a:bodyPr>
            <a:noAutofit/>
          </a:bodyPr>
          <a:lstStyle/>
          <a:p>
            <a:r>
              <a:rPr lang="en-US" dirty="0"/>
              <a:t>DEP-REM-12 Numerator</a:t>
            </a:r>
            <a:br>
              <a:rPr lang="en-US" dirty="0"/>
            </a:br>
            <a:r>
              <a:rPr lang="en-US" sz="1800" dirty="0">
                <a:latin typeface="Ekster" panose="02000500030000020000"/>
                <a:ea typeface="+mn-ea"/>
                <a:cs typeface="+mn-cs"/>
              </a:rPr>
              <a:t>The number of consumers in the eligible population who achieved remission with a PHQ-9 result less than 5 , 12 months</a:t>
            </a:r>
            <a:r>
              <a:rPr lang="en-US" sz="1100" dirty="0">
                <a:solidFill>
                  <a:srgbClr val="000000"/>
                </a:solidFill>
                <a:latin typeface="Ekster" panose="02000500030000020000"/>
              </a:rPr>
              <a:t> </a:t>
            </a:r>
            <a:r>
              <a:rPr lang="en-US" sz="1800" dirty="0">
                <a:latin typeface="Ekster" panose="02000500030000020000"/>
                <a:ea typeface="+mn-ea"/>
                <a:cs typeface="+mn-cs"/>
              </a:rPr>
              <a:t>(+ 30 days)  after individual index date.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63564360"/>
              </p:ext>
            </p:extLst>
          </p:nvPr>
        </p:nvGraphicFramePr>
        <p:xfrm>
          <a:off x="969264" y="2084896"/>
          <a:ext cx="13081767" cy="4552320"/>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8894">
                <a:tc>
                  <a:txBody>
                    <a:bodyPr/>
                    <a:lstStyle/>
                    <a:p>
                      <a:r>
                        <a:rPr lang="en-US" sz="2900" dirty="0">
                          <a:solidFill>
                            <a:schemeClr val="tx1">
                              <a:lumMod val="20000"/>
                              <a:lumOff val="80000"/>
                            </a:schemeClr>
                          </a:solidFill>
                          <a:latin typeface="Ekster" panose="02000500030000020000"/>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latin typeface="Ekster" panose="02000500030000020000"/>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221085">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latin typeface="Ekster" panose="02000500030000020000"/>
                        </a:rPr>
                        <a:t>Numerator Logic </a:t>
                      </a:r>
                    </a:p>
                    <a:p>
                      <a:endParaRPr lang="en-US" sz="2900" dirty="0">
                        <a:latin typeface="Ekster" panose="02000500030000020000"/>
                      </a:endParaRP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Ekster" panose="02000500030000020000"/>
                        </a:rPr>
                        <a:t>Remission at 12 months as demonstrated by a twelve-month </a:t>
                      </a:r>
                      <a:r>
                        <a:rPr lang="en-US" sz="1800" dirty="0">
                          <a:latin typeface="Ekster" panose="02000500030000020000"/>
                          <a:ea typeface="+mn-ea"/>
                          <a:cs typeface="+mn-cs"/>
                        </a:rPr>
                        <a:t>(+ 30 days) </a:t>
                      </a:r>
                      <a:r>
                        <a:rPr lang="en-US" sz="1800" dirty="0">
                          <a:latin typeface="Ekster" panose="02000500030000020000"/>
                        </a:rPr>
                        <a:t>PHQ-9 score of less than 5.</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620216">
                <a:tc>
                  <a:txBody>
                    <a:bodyPr/>
                    <a:lstStyle/>
                    <a:p>
                      <a:r>
                        <a:rPr lang="en-US" sz="2900" dirty="0">
                          <a:latin typeface="Ekster" panose="02000500030000020000"/>
                        </a:rPr>
                        <a:t>Exclusions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Ekster" panose="02000500030000020000"/>
                        </a:rPr>
                        <a:t>Required:</a:t>
                      </a:r>
                    </a:p>
                    <a:p>
                      <a:r>
                        <a:rPr lang="en-US" sz="1800" dirty="0">
                          <a:latin typeface="Ekster" panose="02000500030000020000"/>
                        </a:rPr>
                        <a:t>Consumer had an active diagnosis of bipolar disorder.</a:t>
                      </a:r>
                    </a:p>
                    <a:p>
                      <a:r>
                        <a:rPr lang="en-US" sz="1800" dirty="0">
                          <a:latin typeface="Ekster" panose="02000500030000020000"/>
                        </a:rPr>
                        <a:t>Consumer had an active diagnosis of Personality Disorder.</a:t>
                      </a:r>
                    </a:p>
                    <a:p>
                      <a:r>
                        <a:rPr lang="en-US" sz="1800" dirty="0">
                          <a:latin typeface="Ekster" panose="02000500030000020000"/>
                        </a:rPr>
                        <a:t>Optional:</a:t>
                      </a:r>
                    </a:p>
                    <a:p>
                      <a:r>
                        <a:rPr lang="en-US" sz="1800" dirty="0">
                          <a:latin typeface="Ekster" panose="02000500030000020000"/>
                        </a:rPr>
                        <a:t>Consumer was permanent nursing home resident at any time during the measurement year</a:t>
                      </a:r>
                    </a:p>
                    <a:p>
                      <a:r>
                        <a:rPr lang="en-US" sz="1800" dirty="0">
                          <a:latin typeface="Ekster" panose="02000500030000020000"/>
                        </a:rPr>
                        <a:t>Consumer was in hospice or receiving palliative care at any time during the measurement year</a:t>
                      </a:r>
                    </a:p>
                    <a:p>
                      <a:r>
                        <a:rPr lang="en-US" sz="1800" dirty="0">
                          <a:latin typeface="Ekster" panose="02000500030000020000"/>
                        </a:rPr>
                        <a:t>Consumer died prior to the end of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725647">
                <a:tc>
                  <a:txBody>
                    <a:bodyPr/>
                    <a:lstStyle/>
                    <a:p>
                      <a:r>
                        <a:rPr lang="en-US" sz="2900" dirty="0">
                          <a:latin typeface="Ekster" panose="02000500030000020000"/>
                        </a:rPr>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dk1"/>
                          </a:solidFill>
                          <a:latin typeface="Ekster" panose="02000500030000020000"/>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496039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DEP-REM-12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456425638"/>
              </p:ext>
            </p:extLst>
          </p:nvPr>
        </p:nvGraphicFramePr>
        <p:xfrm>
          <a:off x="899885" y="2193153"/>
          <a:ext cx="12830630" cy="4828032"/>
        </p:xfrm>
        <a:graphic>
          <a:graphicData uri="http://schemas.openxmlformats.org/drawingml/2006/table">
            <a:tbl>
              <a:tblPr firstRow="1" bandRow="1">
                <a:tableStyleId>{21E4AEA4-8DFA-4A89-87EB-49C32662AFE0}</a:tableStyleId>
              </a:tblPr>
              <a:tblGrid>
                <a:gridCol w="5527419">
                  <a:extLst>
                    <a:ext uri="{9D8B030D-6E8A-4147-A177-3AD203B41FA5}">
                      <a16:colId xmlns:a16="http://schemas.microsoft.com/office/drawing/2014/main" val="3028495935"/>
                    </a:ext>
                  </a:extLst>
                </a:gridCol>
                <a:gridCol w="1391479">
                  <a:extLst>
                    <a:ext uri="{9D8B030D-6E8A-4147-A177-3AD203B41FA5}">
                      <a16:colId xmlns:a16="http://schemas.microsoft.com/office/drawing/2014/main" val="2598229197"/>
                    </a:ext>
                  </a:extLst>
                </a:gridCol>
                <a:gridCol w="2040834">
                  <a:extLst>
                    <a:ext uri="{9D8B030D-6E8A-4147-A177-3AD203B41FA5}">
                      <a16:colId xmlns:a16="http://schemas.microsoft.com/office/drawing/2014/main" val="3344158876"/>
                    </a:ext>
                  </a:extLst>
                </a:gridCol>
                <a:gridCol w="1490554">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latin typeface="Ekster" panose="02000500030000020000"/>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latin typeface="Ekster" panose="02000500030000020000"/>
                        </a:rPr>
                        <a:t>Nonexcluded consumers seen during the 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dirty="0">
                          <a:latin typeface="Ekster" panose="02000500030000020000"/>
                        </a:rPr>
                        <a:t>From those, consumers whose PHQ-9 score was greater than 9 (at the index date) during the 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260024"/>
                  </a:ext>
                </a:extLst>
              </a:tr>
              <a:tr h="370840">
                <a:tc>
                  <a:txBody>
                    <a:bodyPr/>
                    <a:lstStyle/>
                    <a:p>
                      <a:r>
                        <a:rPr lang="en-US" dirty="0">
                          <a:latin typeface="Ekster" panose="02000500030000020000"/>
                        </a:rPr>
                        <a:t>From those, consumers with a primary diagnosis of Major Depression or Dysthymia upon scoring greater than 9 on the PHQ-9 at the index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230237"/>
                  </a:ext>
                </a:extLst>
              </a:tr>
              <a:tr h="370840">
                <a:tc>
                  <a:txBody>
                    <a:bodyPr/>
                    <a:lstStyle/>
                    <a:p>
                      <a:r>
                        <a:rPr lang="en-US" dirty="0">
                          <a:latin typeface="Ekster" panose="02000500030000020000"/>
                        </a:rPr>
                        <a:t>From those, consumers aged 18 years and older on the index date when they had a PHQ-9 score greater than 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010204"/>
                  </a:ext>
                </a:extLst>
              </a:tr>
              <a:tr h="370840">
                <a:tc>
                  <a:txBody>
                    <a:bodyPr/>
                    <a:lstStyle/>
                    <a:p>
                      <a:r>
                        <a:rPr lang="en-US" b="1" dirty="0">
                          <a:latin typeface="Ekster" panose="02000500030000020000"/>
                        </a:rPr>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bl>
          </a:graphicData>
        </a:graphic>
      </p:graphicFrame>
    </p:spTree>
    <p:extLst>
      <p:ext uri="{BB962C8B-B14F-4D97-AF65-F5344CB8AC3E}">
        <p14:creationId xmlns:p14="http://schemas.microsoft.com/office/powerpoint/2010/main" val="26603836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DEP-REM-12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996186695"/>
              </p:ext>
            </p:extLst>
          </p:nvPr>
        </p:nvGraphicFramePr>
        <p:xfrm>
          <a:off x="1050878" y="2252940"/>
          <a:ext cx="12778044" cy="4041648"/>
        </p:xfrm>
        <a:graphic>
          <a:graphicData uri="http://schemas.openxmlformats.org/drawingml/2006/table">
            <a:tbl>
              <a:tblPr firstRow="1" bandRow="1">
                <a:tableStyleId>{21E4AEA4-8DFA-4A89-87EB-49C32662AFE0}</a:tableStyleId>
              </a:tblPr>
              <a:tblGrid>
                <a:gridCol w="3951391">
                  <a:extLst>
                    <a:ext uri="{9D8B030D-6E8A-4147-A177-3AD203B41FA5}">
                      <a16:colId xmlns:a16="http://schemas.microsoft.com/office/drawing/2014/main" val="3028495935"/>
                    </a:ext>
                  </a:extLst>
                </a:gridCol>
                <a:gridCol w="1940714">
                  <a:extLst>
                    <a:ext uri="{9D8B030D-6E8A-4147-A177-3AD203B41FA5}">
                      <a16:colId xmlns:a16="http://schemas.microsoft.com/office/drawing/2014/main" val="2598229197"/>
                    </a:ext>
                  </a:extLst>
                </a:gridCol>
                <a:gridCol w="3162644">
                  <a:extLst>
                    <a:ext uri="{9D8B030D-6E8A-4147-A177-3AD203B41FA5}">
                      <a16:colId xmlns:a16="http://schemas.microsoft.com/office/drawing/2014/main" val="3344158876"/>
                    </a:ext>
                  </a:extLst>
                </a:gridCol>
                <a:gridCol w="2070094">
                  <a:extLst>
                    <a:ext uri="{9D8B030D-6E8A-4147-A177-3AD203B41FA5}">
                      <a16:colId xmlns:a16="http://schemas.microsoft.com/office/drawing/2014/main" val="1233191819"/>
                    </a:ext>
                  </a:extLst>
                </a:gridCol>
                <a:gridCol w="1653201">
                  <a:extLst>
                    <a:ext uri="{9D8B030D-6E8A-4147-A177-3AD203B41FA5}">
                      <a16:colId xmlns:a16="http://schemas.microsoft.com/office/drawing/2014/main" val="548828427"/>
                    </a:ext>
                  </a:extLst>
                </a:gridCol>
              </a:tblGrid>
              <a:tr h="417894">
                <a:tc>
                  <a:txBody>
                    <a:bodyPr/>
                    <a:lstStyle/>
                    <a:p>
                      <a:r>
                        <a:rPr lang="en-US" dirty="0">
                          <a:solidFill>
                            <a:schemeClr val="tx1">
                              <a:lumMod val="20000"/>
                              <a:lumOff val="80000"/>
                            </a:schemeClr>
                          </a:solidFill>
                          <a:latin typeface="Ekster" panose="02000500030000020000"/>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817618">
                <a:tc>
                  <a:txBody>
                    <a:bodyPr/>
                    <a:lstStyle/>
                    <a:p>
                      <a:r>
                        <a:rPr lang="en-US" sz="2400" dirty="0">
                          <a:latin typeface="Ekster" panose="02000500030000020000"/>
                        </a:rPr>
                        <a:t>Eligible consumers after exclusions </a:t>
                      </a:r>
                      <a:endParaRPr lang="en-US" sz="2400" b="0" dirty="0">
                        <a:latin typeface="Ekster" panose="0200050003000002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1181004">
                <a:tc>
                  <a:txBody>
                    <a:bodyPr/>
                    <a:lstStyle/>
                    <a:p>
                      <a:r>
                        <a:rPr lang="en-US" sz="2400" dirty="0">
                          <a:latin typeface="Ekster" panose="02000500030000020000"/>
                        </a:rPr>
                        <a:t>Not administered PHQ-9 during the 60-day window of twelve months</a:t>
                      </a:r>
                      <a:endParaRPr lang="en-US" sz="2400" b="0" dirty="0">
                        <a:latin typeface="Ekster" panose="0200050003000002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1181004">
                <a:tc>
                  <a:txBody>
                    <a:bodyPr/>
                    <a:lstStyle/>
                    <a:p>
                      <a:pPr marL="0" algn="l" defTabSz="1097280" rtl="0" eaLnBrk="1" latinLnBrk="0" hangingPunct="1"/>
                      <a:r>
                        <a:rPr lang="en-US" sz="2400" dirty="0">
                          <a:latin typeface="Ekster" panose="02000500030000020000"/>
                        </a:rPr>
                        <a:t>Tested during the 60-day window but scored 5 or higher on the PHQ-9</a:t>
                      </a:r>
                      <a:endParaRPr lang="en-US" sz="2400" b="0" kern="1200" dirty="0">
                        <a:solidFill>
                          <a:schemeClr val="dk1"/>
                        </a:solidFill>
                        <a:latin typeface="Ekster" panose="0200050003000002000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417894">
                <a:tc>
                  <a:txBody>
                    <a:bodyPr/>
                    <a:lstStyle/>
                    <a:p>
                      <a:r>
                        <a:rPr lang="en-US" b="1" dirty="0">
                          <a:latin typeface="Ekster" panose="02000500030000020000"/>
                        </a:rPr>
                        <a:t>Numerator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40-11=29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15-5=10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60-18=42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
        <p:nvSpPr>
          <p:cNvPr id="5" name="TextBox 4">
            <a:extLst>
              <a:ext uri="{FF2B5EF4-FFF2-40B4-BE49-F238E27FC236}">
                <a16:creationId xmlns:a16="http://schemas.microsoft.com/office/drawing/2014/main" id="{2D2790F2-7C85-5B49-ECBC-CA64FED52035}"/>
              </a:ext>
            </a:extLst>
          </p:cNvPr>
          <p:cNvSpPr txBox="1"/>
          <p:nvPr/>
        </p:nvSpPr>
        <p:spPr>
          <a:xfrm>
            <a:off x="969264" y="1288680"/>
            <a:ext cx="10639640" cy="369332"/>
          </a:xfrm>
          <a:prstGeom prst="rect">
            <a:avLst/>
          </a:prstGeom>
          <a:noFill/>
        </p:spPr>
        <p:txBody>
          <a:bodyPr wrap="square">
            <a:spAutoFit/>
          </a:bodyPr>
          <a:lstStyle/>
          <a:p>
            <a:r>
              <a:rPr lang="en-US" dirty="0"/>
              <a:t>Twelve months after the index date (± 30 days), scored less than 5 on the PHQ-9:</a:t>
            </a:r>
          </a:p>
        </p:txBody>
      </p:sp>
    </p:spTree>
    <p:extLst>
      <p:ext uri="{BB962C8B-B14F-4D97-AF65-F5344CB8AC3E}">
        <p14:creationId xmlns:p14="http://schemas.microsoft.com/office/powerpoint/2010/main" val="7306582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DEP-REM-12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lnSpcReduction="10000"/>
          </a:bodyPr>
          <a:lstStyle/>
          <a:p>
            <a:r>
              <a:rPr lang="en-US" sz="2200" dirty="0"/>
              <a:t>Quality Measure, percentage with 12-month depression remission: </a:t>
            </a:r>
          </a:p>
          <a:p>
            <a:r>
              <a:rPr lang="en-US" dirty="0"/>
              <a:t>	</a:t>
            </a:r>
          </a:p>
          <a:p>
            <a:r>
              <a:rPr lang="en-US" dirty="0"/>
              <a:t>	Medicaid: 29/40 = .725 = .73 or 73% </a:t>
            </a:r>
          </a:p>
          <a:p>
            <a:r>
              <a:rPr lang="en-US" dirty="0"/>
              <a:t>	Medicare and Medicaid: 10/15 = .666 = .67 or 67% </a:t>
            </a:r>
          </a:p>
          <a:p>
            <a:r>
              <a:rPr lang="en-US" dirty="0"/>
              <a:t>	Neither: 3/5 = .60 = .60 or 60% </a:t>
            </a:r>
          </a:p>
          <a:p>
            <a:r>
              <a:rPr lang="en-US" dirty="0"/>
              <a:t>	Total: 42/60 = .70 = .70 or 70% </a:t>
            </a:r>
          </a:p>
          <a:p>
            <a:endParaRPr lang="en-US" dirty="0"/>
          </a:p>
          <a:p>
            <a:r>
              <a:rPr lang="en-US" sz="2200" dirty="0"/>
              <a:t>Measure interpretation: Of the Medicaid consumers in the eligible population aged 18 years and older with Major Depression or Dysthymia and an initial PHQ-9 score &gt; 9, 73% demonstrated remission at twelve months defined as a PHQ-9 score less than 5.</a:t>
            </a:r>
          </a:p>
        </p:txBody>
      </p:sp>
    </p:spTree>
    <p:extLst>
      <p:ext uri="{BB962C8B-B14F-4D97-AF65-F5344CB8AC3E}">
        <p14:creationId xmlns:p14="http://schemas.microsoft.com/office/powerpoint/2010/main" val="13242475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A799-4C0A-07DB-C6C0-C156567258B7}"/>
              </a:ext>
            </a:extLst>
          </p:cNvPr>
          <p:cNvSpPr>
            <a:spLocks noGrp="1"/>
          </p:cNvSpPr>
          <p:nvPr>
            <p:ph type="ctrTitle"/>
          </p:nvPr>
        </p:nvSpPr>
        <p:spPr/>
        <p:txBody>
          <a:bodyPr/>
          <a:lstStyle/>
          <a:p>
            <a:r>
              <a:rPr lang="en-US" dirty="0"/>
              <a:t>LOOKING AHEAD</a:t>
            </a:r>
          </a:p>
        </p:txBody>
      </p:sp>
    </p:spTree>
    <p:extLst>
      <p:ext uri="{BB962C8B-B14F-4D97-AF65-F5344CB8AC3E}">
        <p14:creationId xmlns:p14="http://schemas.microsoft.com/office/powerpoint/2010/main" val="31337927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8C7F-EC6C-A24D-A63D-6E7CFA1430B9}"/>
              </a:ext>
            </a:extLst>
          </p:cNvPr>
          <p:cNvSpPr>
            <a:spLocks noGrp="1"/>
          </p:cNvSpPr>
          <p:nvPr>
            <p:ph type="ctrTitle"/>
          </p:nvPr>
        </p:nvSpPr>
        <p:spPr>
          <a:xfrm>
            <a:off x="8957536" y="2140750"/>
            <a:ext cx="4904768" cy="3466937"/>
          </a:xfrm>
        </p:spPr>
        <p:txBody>
          <a:bodyPr vert="horz" lIns="91440" tIns="45720" rIns="91440" bIns="45720" rtlCol="0" anchor="b">
            <a:normAutofit/>
          </a:bodyPr>
          <a:lstStyle/>
          <a:p>
            <a:pPr defTabSz="914400"/>
            <a:r>
              <a:rPr lang="en-US" sz="6500" dirty="0">
                <a:solidFill>
                  <a:srgbClr val="000000"/>
                </a:solidFill>
                <a:latin typeface="+mj-lt"/>
              </a:rPr>
              <a:t>Questions and Answers </a:t>
            </a:r>
          </a:p>
        </p:txBody>
      </p:sp>
      <p:sp>
        <p:nvSpPr>
          <p:cNvPr id="1031"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8625661" cy="82296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ee the source image">
            <a:extLst>
              <a:ext uri="{FF2B5EF4-FFF2-40B4-BE49-F238E27FC236}">
                <a16:creationId xmlns:a16="http://schemas.microsoft.com/office/drawing/2014/main" id="{2F6C8030-A08C-C734-A44B-945662AAA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29"/>
          <a:stretch/>
        </p:blipFill>
        <p:spPr bwMode="auto">
          <a:xfrm>
            <a:off x="-1009934" y="-136478"/>
            <a:ext cx="9444129" cy="83660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981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2584-19AD-4191-8D9F-EB957B55A918}"/>
              </a:ext>
            </a:extLst>
          </p:cNvPr>
          <p:cNvSpPr>
            <a:spLocks noGrp="1"/>
          </p:cNvSpPr>
          <p:nvPr>
            <p:ph type="ctrTitle"/>
          </p:nvPr>
        </p:nvSpPr>
        <p:spPr/>
        <p:txBody>
          <a:bodyPr/>
          <a:lstStyle/>
          <a:p>
            <a:r>
              <a:rPr lang="en-US" dirty="0">
                <a:solidFill>
                  <a:schemeClr val="accent3"/>
                </a:solidFill>
                <a:latin typeface="Ekster"/>
              </a:rPr>
              <a:t>Resource</a:t>
            </a:r>
          </a:p>
        </p:txBody>
      </p:sp>
      <p:sp>
        <p:nvSpPr>
          <p:cNvPr id="3" name="Text Placeholder 2">
            <a:extLst>
              <a:ext uri="{FF2B5EF4-FFF2-40B4-BE49-F238E27FC236}">
                <a16:creationId xmlns:a16="http://schemas.microsoft.com/office/drawing/2014/main" id="{61F4E0E1-3415-4515-811C-01B8ABE2947C}"/>
              </a:ext>
            </a:extLst>
          </p:cNvPr>
          <p:cNvSpPr>
            <a:spLocks noGrp="1"/>
          </p:cNvSpPr>
          <p:nvPr>
            <p:ph type="body" sz="quarter" idx="10"/>
          </p:nvPr>
        </p:nvSpPr>
        <p:spPr/>
        <p:txBody>
          <a:bodyPr>
            <a:normAutofit/>
          </a:bodyPr>
          <a:lstStyle/>
          <a:p>
            <a:r>
              <a:rPr lang="en-US" dirty="0">
                <a:hlinkClick r:id="rId2"/>
              </a:rPr>
              <a:t>SAMHSA CCBHC Outcome Measures Specification Guides</a:t>
            </a:r>
            <a:endParaRPr lang="en-US" dirty="0"/>
          </a:p>
          <a:p>
            <a:r>
              <a:rPr lang="en-US" dirty="0"/>
              <a:t>Volume 1 and Volume 2 include all the specifications for, and general information related to quality measures and other metrics developed to be used at the provider level by the CCBHC Behavioral Health Clinics (BHCs)</a:t>
            </a:r>
          </a:p>
        </p:txBody>
      </p:sp>
    </p:spTree>
    <p:extLst>
      <p:ext uri="{BB962C8B-B14F-4D97-AF65-F5344CB8AC3E}">
        <p14:creationId xmlns:p14="http://schemas.microsoft.com/office/powerpoint/2010/main" val="179417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C72D3C-8224-3341-A151-480DA4A765C5}"/>
              </a:ext>
            </a:extLst>
          </p:cNvPr>
          <p:cNvSpPr>
            <a:spLocks noGrp="1"/>
          </p:cNvSpPr>
          <p:nvPr>
            <p:ph type="ctrTitle"/>
          </p:nvPr>
        </p:nvSpPr>
        <p:spPr/>
        <p:txBody>
          <a:bodyPr>
            <a:normAutofit/>
          </a:bodyPr>
          <a:lstStyle/>
          <a:p>
            <a:r>
              <a:rPr lang="en-US" sz="2800" b="1"/>
              <a:t>One company, 3 platforms</a:t>
            </a:r>
          </a:p>
        </p:txBody>
      </p:sp>
      <p:grpSp>
        <p:nvGrpSpPr>
          <p:cNvPr id="10" name="Group 9">
            <a:extLst>
              <a:ext uri="{FF2B5EF4-FFF2-40B4-BE49-F238E27FC236}">
                <a16:creationId xmlns:a16="http://schemas.microsoft.com/office/drawing/2014/main" id="{6765C358-8268-C742-892E-A206398F4BA2}"/>
              </a:ext>
            </a:extLst>
          </p:cNvPr>
          <p:cNvGrpSpPr/>
          <p:nvPr/>
        </p:nvGrpSpPr>
        <p:grpSpPr>
          <a:xfrm>
            <a:off x="2949026" y="2717783"/>
            <a:ext cx="8732347" cy="3426923"/>
            <a:chOff x="3575159" y="3172150"/>
            <a:chExt cx="7143037" cy="2803214"/>
          </a:xfrm>
        </p:grpSpPr>
        <p:pic>
          <p:nvPicPr>
            <p:cNvPr id="6" name="Picture 5" descr="Logo&#10;&#10;Description automatically generated">
              <a:extLst>
                <a:ext uri="{FF2B5EF4-FFF2-40B4-BE49-F238E27FC236}">
                  <a16:creationId xmlns:a16="http://schemas.microsoft.com/office/drawing/2014/main" id="{22141943-5FE3-764F-9E7D-5874727683AD}"/>
                </a:ext>
              </a:extLst>
            </p:cNvPr>
            <p:cNvPicPr>
              <a:picLocks noChangeAspect="1"/>
            </p:cNvPicPr>
            <p:nvPr/>
          </p:nvPicPr>
          <p:blipFill>
            <a:blip r:embed="rId3">
              <a:alphaModFix amt="50000"/>
            </a:blip>
            <a:stretch>
              <a:fillRect/>
            </a:stretch>
          </p:blipFill>
          <p:spPr>
            <a:xfrm>
              <a:off x="6100271" y="3251551"/>
              <a:ext cx="2191101" cy="359802"/>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66FF0D2B-6BCB-FB4D-B715-6A6BC2DECF24}"/>
                </a:ext>
              </a:extLst>
            </p:cNvPr>
            <p:cNvPicPr>
              <a:picLocks noChangeAspect="1"/>
            </p:cNvPicPr>
            <p:nvPr/>
          </p:nvPicPr>
          <p:blipFill>
            <a:blip r:embed="rId4">
              <a:alphaModFix amt="50000"/>
            </a:blip>
            <a:stretch>
              <a:fillRect/>
            </a:stretch>
          </p:blipFill>
          <p:spPr>
            <a:xfrm>
              <a:off x="8637382" y="3172150"/>
              <a:ext cx="2080814" cy="518603"/>
            </a:xfrm>
            <a:prstGeom prst="rect">
              <a:avLst/>
            </a:prstGeom>
          </p:spPr>
        </p:pic>
        <p:pic>
          <p:nvPicPr>
            <p:cNvPr id="9" name="Picture 8">
              <a:extLst>
                <a:ext uri="{FF2B5EF4-FFF2-40B4-BE49-F238E27FC236}">
                  <a16:creationId xmlns:a16="http://schemas.microsoft.com/office/drawing/2014/main" id="{50AE980E-28E0-8E46-A724-F689EF5DACAB}"/>
                </a:ext>
              </a:extLst>
            </p:cNvPr>
            <p:cNvPicPr>
              <a:picLocks noChangeAspect="1"/>
            </p:cNvPicPr>
            <p:nvPr/>
          </p:nvPicPr>
          <p:blipFill>
            <a:blip r:embed="rId5"/>
            <a:stretch>
              <a:fillRect/>
            </a:stretch>
          </p:blipFill>
          <p:spPr>
            <a:xfrm>
              <a:off x="3575159" y="4426490"/>
              <a:ext cx="7143037" cy="1548874"/>
            </a:xfrm>
            <a:prstGeom prst="rect">
              <a:avLst/>
            </a:prstGeom>
          </p:spPr>
        </p:pic>
      </p:grpSp>
      <p:pic>
        <p:nvPicPr>
          <p:cNvPr id="4" name="Picture 4" descr="Logo&#10;&#10;Description automatically generated">
            <a:extLst>
              <a:ext uri="{FF2B5EF4-FFF2-40B4-BE49-F238E27FC236}">
                <a16:creationId xmlns:a16="http://schemas.microsoft.com/office/drawing/2014/main" id="{9BBACD89-C321-090E-DAE1-F992D1E39646}"/>
              </a:ext>
            </a:extLst>
          </p:cNvPr>
          <p:cNvPicPr>
            <a:picLocks noChangeAspect="1"/>
          </p:cNvPicPr>
          <p:nvPr/>
        </p:nvPicPr>
        <p:blipFill>
          <a:blip r:embed="rId6">
            <a:alphaModFix amt="50000"/>
          </a:blip>
          <a:stretch>
            <a:fillRect/>
          </a:stretch>
        </p:blipFill>
        <p:spPr>
          <a:xfrm>
            <a:off x="2891928" y="2594144"/>
            <a:ext cx="2743200" cy="859971"/>
          </a:xfrm>
          <a:prstGeom prst="rect">
            <a:avLst/>
          </a:prstGeom>
        </p:spPr>
      </p:pic>
    </p:spTree>
    <p:extLst>
      <p:ext uri="{BB962C8B-B14F-4D97-AF65-F5344CB8AC3E}">
        <p14:creationId xmlns:p14="http://schemas.microsoft.com/office/powerpoint/2010/main" val="36381263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6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8B84B9F-A648-9C86-59D7-EEF426E7E19A}"/>
              </a:ext>
            </a:extLst>
          </p:cNvPr>
          <p:cNvSpPr txBox="1"/>
          <p:nvPr/>
        </p:nvSpPr>
        <p:spPr>
          <a:xfrm>
            <a:off x="10608839" y="4854019"/>
            <a:ext cx="1208461" cy="1477328"/>
          </a:xfrm>
          <a:prstGeom prst="rect">
            <a:avLst/>
          </a:prstGeom>
          <a:noFill/>
          <a:ln>
            <a:solidFill>
              <a:schemeClr val="accent1"/>
            </a:solidFill>
          </a:ln>
        </p:spPr>
        <p:txBody>
          <a:bodyPr wrap="square" rtlCol="0">
            <a:spAutoFit/>
          </a:bodyPr>
          <a:lstStyle>
            <a:defPPr>
              <a:defRPr lang="en-US"/>
            </a:defPPr>
            <a:lvl1pPr>
              <a:defRPr>
                <a:latin typeface="Ekster" panose="02000500030000020000"/>
              </a:defRPr>
            </a:lvl1pPr>
          </a:lstStyle>
          <a:p>
            <a:r>
              <a:rPr lang="en-US" dirty="0"/>
              <a:t>Clients where screening was done  negative</a:t>
            </a:r>
          </a:p>
        </p:txBody>
      </p:sp>
      <p:sp>
        <p:nvSpPr>
          <p:cNvPr id="52" name="TextBox 51">
            <a:extLst>
              <a:ext uri="{FF2B5EF4-FFF2-40B4-BE49-F238E27FC236}">
                <a16:creationId xmlns:a16="http://schemas.microsoft.com/office/drawing/2014/main" id="{2D584C76-DEAB-347C-0320-F16717ADB303}"/>
              </a:ext>
            </a:extLst>
          </p:cNvPr>
          <p:cNvSpPr txBox="1"/>
          <p:nvPr/>
        </p:nvSpPr>
        <p:spPr>
          <a:xfrm>
            <a:off x="663566" y="2156749"/>
            <a:ext cx="2869197" cy="461665"/>
          </a:xfrm>
          <a:prstGeom prst="rect">
            <a:avLst/>
          </a:prstGeom>
          <a:noFill/>
        </p:spPr>
        <p:txBody>
          <a:bodyPr wrap="square" rtlCol="0">
            <a:spAutoFit/>
          </a:bodyPr>
          <a:lstStyle/>
          <a:p>
            <a:r>
              <a:rPr lang="en-US" sz="2400" b="1" dirty="0">
                <a:latin typeface="Ekster"/>
              </a:rPr>
              <a:t>Total in Denominator </a:t>
            </a:r>
          </a:p>
        </p:txBody>
      </p:sp>
      <p:sp>
        <p:nvSpPr>
          <p:cNvPr id="55" name="TextBox 54">
            <a:extLst>
              <a:ext uri="{FF2B5EF4-FFF2-40B4-BE49-F238E27FC236}">
                <a16:creationId xmlns:a16="http://schemas.microsoft.com/office/drawing/2014/main" id="{8B916627-19CC-809E-5021-EC60339099D3}"/>
              </a:ext>
            </a:extLst>
          </p:cNvPr>
          <p:cNvSpPr txBox="1"/>
          <p:nvPr/>
        </p:nvSpPr>
        <p:spPr>
          <a:xfrm>
            <a:off x="7737888" y="498573"/>
            <a:ext cx="1351646" cy="1754326"/>
          </a:xfrm>
          <a:prstGeom prst="rect">
            <a:avLst/>
          </a:prstGeom>
          <a:noFill/>
          <a:ln>
            <a:solidFill>
              <a:schemeClr val="accent1"/>
            </a:solidFill>
          </a:ln>
        </p:spPr>
        <p:txBody>
          <a:bodyPr wrap="square" rtlCol="0">
            <a:spAutoFit/>
          </a:bodyPr>
          <a:lstStyle>
            <a:defPPr>
              <a:defRPr lang="en-US"/>
            </a:defPPr>
            <a:lvl1pPr>
              <a:defRPr>
                <a:latin typeface="Ekster" panose="02000500030000020000"/>
              </a:defRPr>
            </a:lvl1pPr>
          </a:lstStyle>
          <a:p>
            <a:r>
              <a:rPr lang="en-US" dirty="0"/>
              <a:t>Clients where screened positive but no follow up done </a:t>
            </a:r>
          </a:p>
        </p:txBody>
      </p:sp>
      <p:sp>
        <p:nvSpPr>
          <p:cNvPr id="57" name="TextBox 56">
            <a:extLst>
              <a:ext uri="{FF2B5EF4-FFF2-40B4-BE49-F238E27FC236}">
                <a16:creationId xmlns:a16="http://schemas.microsoft.com/office/drawing/2014/main" id="{4C96C95F-67D4-5898-5FE8-01A50683EDEA}"/>
              </a:ext>
            </a:extLst>
          </p:cNvPr>
          <p:cNvSpPr txBox="1"/>
          <p:nvPr/>
        </p:nvSpPr>
        <p:spPr>
          <a:xfrm>
            <a:off x="12647592" y="4780406"/>
            <a:ext cx="1575967" cy="1477328"/>
          </a:xfrm>
          <a:prstGeom prst="rect">
            <a:avLst/>
          </a:prstGeom>
          <a:noFill/>
          <a:ln>
            <a:solidFill>
              <a:schemeClr val="accent1"/>
            </a:solidFill>
          </a:ln>
        </p:spPr>
        <p:txBody>
          <a:bodyPr wrap="square" rtlCol="0">
            <a:spAutoFit/>
          </a:bodyPr>
          <a:lstStyle>
            <a:defPPr>
              <a:defRPr lang="en-US"/>
            </a:defPPr>
            <a:lvl1pPr>
              <a:defRPr>
                <a:latin typeface="Ekster" panose="02000500030000020000"/>
              </a:defRPr>
            </a:lvl1pPr>
          </a:lstStyle>
          <a:p>
            <a:r>
              <a:rPr lang="en-US" dirty="0"/>
              <a:t>Clients where  Screening positive and follow up was done </a:t>
            </a:r>
          </a:p>
        </p:txBody>
      </p:sp>
      <p:sp>
        <p:nvSpPr>
          <p:cNvPr id="63" name="TextBox 62">
            <a:extLst>
              <a:ext uri="{FF2B5EF4-FFF2-40B4-BE49-F238E27FC236}">
                <a16:creationId xmlns:a16="http://schemas.microsoft.com/office/drawing/2014/main" id="{997D9F05-8874-0F88-02FC-FC4D5A782E76}"/>
              </a:ext>
            </a:extLst>
          </p:cNvPr>
          <p:cNvSpPr txBox="1"/>
          <p:nvPr/>
        </p:nvSpPr>
        <p:spPr>
          <a:xfrm>
            <a:off x="10444300" y="1561601"/>
            <a:ext cx="2869197" cy="461665"/>
          </a:xfrm>
          <a:prstGeom prst="rect">
            <a:avLst/>
          </a:prstGeom>
          <a:noFill/>
        </p:spPr>
        <p:txBody>
          <a:bodyPr wrap="square" rtlCol="0">
            <a:spAutoFit/>
          </a:bodyPr>
          <a:lstStyle/>
          <a:p>
            <a:r>
              <a:rPr lang="en-US" sz="2400" b="1" dirty="0">
                <a:latin typeface="Ekster"/>
              </a:rPr>
              <a:t>Total in Numerator </a:t>
            </a:r>
          </a:p>
        </p:txBody>
      </p:sp>
      <p:sp>
        <p:nvSpPr>
          <p:cNvPr id="33" name="TextBox 32">
            <a:extLst>
              <a:ext uri="{FF2B5EF4-FFF2-40B4-BE49-F238E27FC236}">
                <a16:creationId xmlns:a16="http://schemas.microsoft.com/office/drawing/2014/main" id="{18F23422-3095-D360-F96B-416ABE67FEC8}"/>
              </a:ext>
            </a:extLst>
          </p:cNvPr>
          <p:cNvSpPr txBox="1"/>
          <p:nvPr/>
        </p:nvSpPr>
        <p:spPr>
          <a:xfrm>
            <a:off x="4535778" y="700940"/>
            <a:ext cx="1331809" cy="923330"/>
          </a:xfrm>
          <a:prstGeom prst="rect">
            <a:avLst/>
          </a:prstGeom>
          <a:noFill/>
          <a:ln>
            <a:solidFill>
              <a:schemeClr val="accent1"/>
            </a:solidFill>
          </a:ln>
        </p:spPr>
        <p:txBody>
          <a:bodyPr wrap="square" rtlCol="0">
            <a:spAutoFit/>
          </a:bodyPr>
          <a:lstStyle/>
          <a:p>
            <a:r>
              <a:rPr lang="en-US" dirty="0">
                <a:latin typeface="Ekster" panose="02000500030000020000"/>
              </a:rPr>
              <a:t>Clients were not screened</a:t>
            </a:r>
          </a:p>
        </p:txBody>
      </p:sp>
      <p:sp>
        <p:nvSpPr>
          <p:cNvPr id="8" name="Minus Sign 7">
            <a:extLst>
              <a:ext uri="{FF2B5EF4-FFF2-40B4-BE49-F238E27FC236}">
                <a16:creationId xmlns:a16="http://schemas.microsoft.com/office/drawing/2014/main" id="{0A2ACC60-8AEA-C42A-7FC2-E5B964055B6F}"/>
              </a:ext>
            </a:extLst>
          </p:cNvPr>
          <p:cNvSpPr/>
          <p:nvPr/>
        </p:nvSpPr>
        <p:spPr>
          <a:xfrm>
            <a:off x="2751501" y="1012266"/>
            <a:ext cx="891669" cy="62183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BF8E1325-C28A-7A8D-A15A-A7DCD7B53EF7}"/>
              </a:ext>
            </a:extLst>
          </p:cNvPr>
          <p:cNvSpPr/>
          <p:nvPr/>
        </p:nvSpPr>
        <p:spPr>
          <a:xfrm>
            <a:off x="6000845" y="908149"/>
            <a:ext cx="891669" cy="62183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quals 9">
            <a:extLst>
              <a:ext uri="{FF2B5EF4-FFF2-40B4-BE49-F238E27FC236}">
                <a16:creationId xmlns:a16="http://schemas.microsoft.com/office/drawing/2014/main" id="{73A1C813-FDAC-7648-DB44-1B40A77913CD}"/>
              </a:ext>
            </a:extLst>
          </p:cNvPr>
          <p:cNvSpPr/>
          <p:nvPr/>
        </p:nvSpPr>
        <p:spPr>
          <a:xfrm>
            <a:off x="9316278" y="1091669"/>
            <a:ext cx="886270" cy="438312"/>
          </a:xfrm>
          <a:prstGeom prst="mathEqua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3EBC0FE3-218A-2AEF-D097-D502983EEB4D}"/>
              </a:ext>
            </a:extLst>
          </p:cNvPr>
          <p:cNvSpPr txBox="1"/>
          <p:nvPr/>
        </p:nvSpPr>
        <p:spPr>
          <a:xfrm>
            <a:off x="10087429" y="3883967"/>
            <a:ext cx="3226068" cy="461665"/>
          </a:xfrm>
          <a:prstGeom prst="rect">
            <a:avLst/>
          </a:prstGeom>
          <a:noFill/>
        </p:spPr>
        <p:txBody>
          <a:bodyPr wrap="square" rtlCol="0">
            <a:spAutoFit/>
          </a:bodyPr>
          <a:lstStyle/>
          <a:p>
            <a:r>
              <a:rPr lang="en-US" sz="2400" b="1" dirty="0">
                <a:latin typeface="Ekster"/>
              </a:rPr>
              <a:t>Numerator  Breakdown </a:t>
            </a:r>
          </a:p>
        </p:txBody>
      </p:sp>
      <p:sp>
        <p:nvSpPr>
          <p:cNvPr id="12" name="TextBox 11">
            <a:extLst>
              <a:ext uri="{FF2B5EF4-FFF2-40B4-BE49-F238E27FC236}">
                <a16:creationId xmlns:a16="http://schemas.microsoft.com/office/drawing/2014/main" id="{92BD7FCB-46C7-4CD5-0D6A-8C88B4B26CD4}"/>
              </a:ext>
            </a:extLst>
          </p:cNvPr>
          <p:cNvSpPr txBox="1"/>
          <p:nvPr/>
        </p:nvSpPr>
        <p:spPr>
          <a:xfrm>
            <a:off x="442272" y="3874092"/>
            <a:ext cx="2869197" cy="461665"/>
          </a:xfrm>
          <a:prstGeom prst="rect">
            <a:avLst/>
          </a:prstGeom>
          <a:noFill/>
        </p:spPr>
        <p:txBody>
          <a:bodyPr wrap="square" rtlCol="0">
            <a:spAutoFit/>
          </a:bodyPr>
          <a:lstStyle/>
          <a:p>
            <a:r>
              <a:rPr lang="en-US" sz="2400" b="1" dirty="0">
                <a:latin typeface="Ekster"/>
              </a:rPr>
              <a:t>EQUATION</a:t>
            </a:r>
          </a:p>
        </p:txBody>
      </p:sp>
      <p:sp>
        <p:nvSpPr>
          <p:cNvPr id="15" name="TextBox 14">
            <a:extLst>
              <a:ext uri="{FF2B5EF4-FFF2-40B4-BE49-F238E27FC236}">
                <a16:creationId xmlns:a16="http://schemas.microsoft.com/office/drawing/2014/main" id="{A42A813F-528E-5BE6-4E91-D17C88DD7426}"/>
              </a:ext>
            </a:extLst>
          </p:cNvPr>
          <p:cNvSpPr txBox="1"/>
          <p:nvPr/>
        </p:nvSpPr>
        <p:spPr>
          <a:xfrm>
            <a:off x="498302" y="4689776"/>
            <a:ext cx="2869197" cy="461665"/>
          </a:xfrm>
          <a:prstGeom prst="rect">
            <a:avLst/>
          </a:prstGeom>
          <a:noFill/>
        </p:spPr>
        <p:txBody>
          <a:bodyPr wrap="square" rtlCol="0">
            <a:spAutoFit/>
          </a:bodyPr>
          <a:lstStyle/>
          <a:p>
            <a:r>
              <a:rPr lang="en-US" sz="2400" b="1" dirty="0">
                <a:latin typeface="Ekster"/>
              </a:rPr>
              <a:t>Numerator</a:t>
            </a:r>
          </a:p>
        </p:txBody>
      </p:sp>
      <p:sp>
        <p:nvSpPr>
          <p:cNvPr id="31" name="TextBox 30">
            <a:extLst>
              <a:ext uri="{FF2B5EF4-FFF2-40B4-BE49-F238E27FC236}">
                <a16:creationId xmlns:a16="http://schemas.microsoft.com/office/drawing/2014/main" id="{29A8F2A6-CA3B-8751-4634-AD33BFB26896}"/>
              </a:ext>
            </a:extLst>
          </p:cNvPr>
          <p:cNvSpPr txBox="1"/>
          <p:nvPr/>
        </p:nvSpPr>
        <p:spPr>
          <a:xfrm>
            <a:off x="193727" y="5810542"/>
            <a:ext cx="2207736" cy="461666"/>
          </a:xfrm>
          <a:prstGeom prst="rect">
            <a:avLst/>
          </a:prstGeom>
          <a:noFill/>
        </p:spPr>
        <p:txBody>
          <a:bodyPr wrap="square" rtlCol="0">
            <a:spAutoFit/>
          </a:bodyPr>
          <a:lstStyle/>
          <a:p>
            <a:r>
              <a:rPr lang="en-US" sz="2400" b="1" dirty="0">
                <a:latin typeface="Ekster"/>
              </a:rPr>
              <a:t>Denominator</a:t>
            </a:r>
          </a:p>
        </p:txBody>
      </p:sp>
      <p:sp>
        <p:nvSpPr>
          <p:cNvPr id="34" name="Equals 33">
            <a:extLst>
              <a:ext uri="{FF2B5EF4-FFF2-40B4-BE49-F238E27FC236}">
                <a16:creationId xmlns:a16="http://schemas.microsoft.com/office/drawing/2014/main" id="{2C8F9146-629C-ADAA-D448-40F9E457910A}"/>
              </a:ext>
            </a:extLst>
          </p:cNvPr>
          <p:cNvSpPr/>
          <p:nvPr/>
        </p:nvSpPr>
        <p:spPr>
          <a:xfrm>
            <a:off x="4908133" y="5246687"/>
            <a:ext cx="1245704" cy="892576"/>
          </a:xfrm>
          <a:prstGeom prst="mathEqua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A04C04B4-D9E5-0D14-0B40-467DFBD24110}"/>
              </a:ext>
            </a:extLst>
          </p:cNvPr>
          <p:cNvSpPr txBox="1"/>
          <p:nvPr/>
        </p:nvSpPr>
        <p:spPr>
          <a:xfrm>
            <a:off x="6086410" y="5193731"/>
            <a:ext cx="2869197" cy="830997"/>
          </a:xfrm>
          <a:prstGeom prst="rect">
            <a:avLst/>
          </a:prstGeom>
          <a:noFill/>
        </p:spPr>
        <p:txBody>
          <a:bodyPr wrap="square" rtlCol="0">
            <a:spAutoFit/>
          </a:bodyPr>
          <a:lstStyle/>
          <a:p>
            <a:r>
              <a:rPr lang="en-US" sz="4800" b="1" dirty="0">
                <a:latin typeface="Ekster"/>
              </a:rPr>
              <a:t>.6 or 60%</a:t>
            </a:r>
          </a:p>
        </p:txBody>
      </p:sp>
      <p:cxnSp>
        <p:nvCxnSpPr>
          <p:cNvPr id="41" name="Straight Connector 40">
            <a:extLst>
              <a:ext uri="{FF2B5EF4-FFF2-40B4-BE49-F238E27FC236}">
                <a16:creationId xmlns:a16="http://schemas.microsoft.com/office/drawing/2014/main" id="{24924CE6-72C1-49FC-355A-F9AAB34EE2B8}"/>
              </a:ext>
            </a:extLst>
          </p:cNvPr>
          <p:cNvCxnSpPr>
            <a:cxnSpLocks/>
          </p:cNvCxnSpPr>
          <p:nvPr/>
        </p:nvCxnSpPr>
        <p:spPr>
          <a:xfrm>
            <a:off x="1739321" y="5646789"/>
            <a:ext cx="309541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27BF54D-0902-11A2-06DE-78951611AE3B}"/>
              </a:ext>
            </a:extLst>
          </p:cNvPr>
          <p:cNvCxnSpPr>
            <a:stCxn id="63" idx="2"/>
          </p:cNvCxnSpPr>
          <p:nvPr/>
        </p:nvCxnSpPr>
        <p:spPr>
          <a:xfrm flipH="1">
            <a:off x="11878898" y="2023266"/>
            <a:ext cx="1" cy="171481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F25CA6-AE27-4F4A-FFDA-BD8B829BBAD8}"/>
              </a:ext>
            </a:extLst>
          </p:cNvPr>
          <p:cNvCxnSpPr>
            <a:cxnSpLocks/>
          </p:cNvCxnSpPr>
          <p:nvPr/>
        </p:nvCxnSpPr>
        <p:spPr>
          <a:xfrm>
            <a:off x="9008555" y="3520073"/>
            <a:ext cx="0" cy="4422924"/>
          </a:xfrm>
          <a:prstGeom prst="line">
            <a:avLst/>
          </a:prstGeom>
          <a:ln w="1333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C88473E-C761-FE7A-5592-F89BEDBE4F78}"/>
              </a:ext>
            </a:extLst>
          </p:cNvPr>
          <p:cNvCxnSpPr>
            <a:cxnSpLocks/>
          </p:cNvCxnSpPr>
          <p:nvPr/>
        </p:nvCxnSpPr>
        <p:spPr>
          <a:xfrm flipV="1">
            <a:off x="396281" y="3520073"/>
            <a:ext cx="8538873" cy="24517"/>
          </a:xfrm>
          <a:prstGeom prst="line">
            <a:avLst/>
          </a:prstGeom>
          <a:ln w="133350"/>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F4065FC1-D3D1-54C9-BFE7-7BA76676B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9470" y="730457"/>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44CD9568-8542-7462-2C99-0FE0EEC7C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406" y="739651"/>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a:extLst>
              <a:ext uri="{FF2B5EF4-FFF2-40B4-BE49-F238E27FC236}">
                <a16:creationId xmlns:a16="http://schemas.microsoft.com/office/drawing/2014/main" id="{6DBCA636-4483-2FCF-0974-7A632BC62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267" y="732875"/>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2F41EBD7-0593-56C6-447E-51F81E1FB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370" y="4531207"/>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CC457173-06BF-CD38-5978-255DF7CF5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96" y="4532768"/>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C7F3535F-D1D1-E860-F939-4AF11E8DD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863" y="4530306"/>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ee the source image">
            <a:extLst>
              <a:ext uri="{FF2B5EF4-FFF2-40B4-BE49-F238E27FC236}">
                <a16:creationId xmlns:a16="http://schemas.microsoft.com/office/drawing/2014/main" id="{EA38E35C-C752-0EF6-2EA5-C2AF16CFC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1978" y="5731535"/>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ee the source image">
            <a:extLst>
              <a:ext uri="{FF2B5EF4-FFF2-40B4-BE49-F238E27FC236}">
                <a16:creationId xmlns:a16="http://schemas.microsoft.com/office/drawing/2014/main" id="{5EC88FA3-B1BD-F707-FC3A-FE7D05F42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2228" y="4819784"/>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ee the source image">
            <a:extLst>
              <a:ext uri="{FF2B5EF4-FFF2-40B4-BE49-F238E27FC236}">
                <a16:creationId xmlns:a16="http://schemas.microsoft.com/office/drawing/2014/main" id="{2E27544D-8247-46B0-C246-4C8F8B4F8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349" y="5193731"/>
            <a:ext cx="332397" cy="747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C82C4300-CF17-3DE8-DA23-394AA813B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953" y="6296627"/>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See the source image">
            <a:extLst>
              <a:ext uri="{FF2B5EF4-FFF2-40B4-BE49-F238E27FC236}">
                <a16:creationId xmlns:a16="http://schemas.microsoft.com/office/drawing/2014/main" id="{513F3CF4-2FD8-34B0-FCD3-3307C30F3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646" y="6337571"/>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See the source image">
            <a:extLst>
              <a:ext uri="{FF2B5EF4-FFF2-40B4-BE49-F238E27FC236}">
                <a16:creationId xmlns:a16="http://schemas.microsoft.com/office/drawing/2014/main" id="{B20C268A-877F-42A7-DD2A-6D2E7AEB6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392" y="5778379"/>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See the source image">
            <a:extLst>
              <a:ext uri="{FF2B5EF4-FFF2-40B4-BE49-F238E27FC236}">
                <a16:creationId xmlns:a16="http://schemas.microsoft.com/office/drawing/2014/main" id="{FAFCC7BF-5B55-8B67-1188-607B037C4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496" y="5756499"/>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See the source image">
            <a:extLst>
              <a:ext uri="{FF2B5EF4-FFF2-40B4-BE49-F238E27FC236}">
                <a16:creationId xmlns:a16="http://schemas.microsoft.com/office/drawing/2014/main" id="{13057466-8376-6EEF-9032-81410C12D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745" y="5779433"/>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See the source image">
            <a:extLst>
              <a:ext uri="{FF2B5EF4-FFF2-40B4-BE49-F238E27FC236}">
                <a16:creationId xmlns:a16="http://schemas.microsoft.com/office/drawing/2014/main" id="{C7C412AC-F08E-88E8-B8A5-F72AD9257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914" y="1168451"/>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See the source image">
            <a:extLst>
              <a:ext uri="{FF2B5EF4-FFF2-40B4-BE49-F238E27FC236}">
                <a16:creationId xmlns:a16="http://schemas.microsoft.com/office/drawing/2014/main" id="{69623C20-8CD6-4BC2-845B-37C2E551E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255" y="1168451"/>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See the source image">
            <a:extLst>
              <a:ext uri="{FF2B5EF4-FFF2-40B4-BE49-F238E27FC236}">
                <a16:creationId xmlns:a16="http://schemas.microsoft.com/office/drawing/2014/main" id="{1F0991E5-D0D2-3C91-20DB-691F8CC35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001" y="609259"/>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See the source image">
            <a:extLst>
              <a:ext uri="{FF2B5EF4-FFF2-40B4-BE49-F238E27FC236}">
                <a16:creationId xmlns:a16="http://schemas.microsoft.com/office/drawing/2014/main" id="{EC592348-B3D4-DF9B-437E-8EF43F06F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105" y="587379"/>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See the source image">
            <a:extLst>
              <a:ext uri="{FF2B5EF4-FFF2-40B4-BE49-F238E27FC236}">
                <a16:creationId xmlns:a16="http://schemas.microsoft.com/office/drawing/2014/main" id="{2CCB2165-42D8-0335-5CBE-7CF3AEE3F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354" y="610313"/>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See the source image">
            <a:extLst>
              <a:ext uri="{FF2B5EF4-FFF2-40B4-BE49-F238E27FC236}">
                <a16:creationId xmlns:a16="http://schemas.microsoft.com/office/drawing/2014/main" id="{DC36CAE0-FB11-6517-8563-C5678787C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41" y="831846"/>
            <a:ext cx="356022" cy="7997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See the source image">
            <a:extLst>
              <a:ext uri="{FF2B5EF4-FFF2-40B4-BE49-F238E27FC236}">
                <a16:creationId xmlns:a16="http://schemas.microsoft.com/office/drawing/2014/main" id="{7C658763-708E-541F-DD58-C0DA53B36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965" y="831846"/>
            <a:ext cx="356022" cy="79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267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68799-996F-1548-B29B-1E71D1A0C58F}"/>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183314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TSC Description and Measurement Period</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4046" y="2743200"/>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a:t>
            </a:r>
            <a:r>
              <a:rPr lang="en-US" dirty="0">
                <a:solidFill>
                  <a:srgbClr val="000000"/>
                </a:solidFill>
                <a:latin typeface="+mn-lt"/>
              </a:rPr>
              <a:t>Percentage of consumers aged 18 years and older who were screened for tobacco use one or more times within 24 months AND who received cessation counseling intervention if identified as a tobacco user</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for the denominator is the measurement year and, for the numerator, is the measurement year and the prior year.</a:t>
            </a:r>
          </a:p>
        </p:txBody>
      </p:sp>
    </p:spTree>
    <p:extLst>
      <p:ext uri="{BB962C8B-B14F-4D97-AF65-F5344CB8AC3E}">
        <p14:creationId xmlns:p14="http://schemas.microsoft.com/office/powerpoint/2010/main" val="17910399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mond 4">
            <a:extLst>
              <a:ext uri="{FF2B5EF4-FFF2-40B4-BE49-F238E27FC236}">
                <a16:creationId xmlns:a16="http://schemas.microsoft.com/office/drawing/2014/main" id="{F2F424ED-FC5A-5B90-E785-DF0E66023445}"/>
              </a:ext>
            </a:extLst>
          </p:cNvPr>
          <p:cNvSpPr/>
          <p:nvPr/>
        </p:nvSpPr>
        <p:spPr>
          <a:xfrm>
            <a:off x="4986071" y="1176499"/>
            <a:ext cx="1887634" cy="1455550"/>
          </a:xfrm>
          <a:prstGeom prst="diamond">
            <a:avLst/>
          </a:prstGeom>
          <a:solidFill>
            <a:srgbClr val="272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Non-User</a:t>
            </a:r>
          </a:p>
        </p:txBody>
      </p:sp>
      <p:sp>
        <p:nvSpPr>
          <p:cNvPr id="6" name="Diamond 5">
            <a:extLst>
              <a:ext uri="{FF2B5EF4-FFF2-40B4-BE49-F238E27FC236}">
                <a16:creationId xmlns:a16="http://schemas.microsoft.com/office/drawing/2014/main" id="{F7E504AC-23C5-1DF8-3F31-B87B2946D95E}"/>
              </a:ext>
            </a:extLst>
          </p:cNvPr>
          <p:cNvSpPr/>
          <p:nvPr/>
        </p:nvSpPr>
        <p:spPr>
          <a:xfrm>
            <a:off x="5101484" y="2764187"/>
            <a:ext cx="1684226" cy="1377439"/>
          </a:xfrm>
          <a:prstGeom prst="diamond">
            <a:avLst/>
          </a:prstGeom>
          <a:solidFill>
            <a:srgbClr val="272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User</a:t>
            </a:r>
          </a:p>
        </p:txBody>
      </p:sp>
      <p:sp>
        <p:nvSpPr>
          <p:cNvPr id="7" name="Oval 6">
            <a:extLst>
              <a:ext uri="{FF2B5EF4-FFF2-40B4-BE49-F238E27FC236}">
                <a16:creationId xmlns:a16="http://schemas.microsoft.com/office/drawing/2014/main" id="{BB429FDB-6FBD-7A64-719D-6374B1467CB0}"/>
              </a:ext>
            </a:extLst>
          </p:cNvPr>
          <p:cNvSpPr/>
          <p:nvPr/>
        </p:nvSpPr>
        <p:spPr>
          <a:xfrm>
            <a:off x="7532974" y="678035"/>
            <a:ext cx="1887633" cy="18477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Cessation Counseling Not Required</a:t>
            </a:r>
          </a:p>
        </p:txBody>
      </p:sp>
      <p:sp>
        <p:nvSpPr>
          <p:cNvPr id="8" name="Oval 7">
            <a:extLst>
              <a:ext uri="{FF2B5EF4-FFF2-40B4-BE49-F238E27FC236}">
                <a16:creationId xmlns:a16="http://schemas.microsoft.com/office/drawing/2014/main" id="{46F41458-5264-E12E-B64A-7003608A7DA1}"/>
              </a:ext>
            </a:extLst>
          </p:cNvPr>
          <p:cNvSpPr/>
          <p:nvPr/>
        </p:nvSpPr>
        <p:spPr>
          <a:xfrm>
            <a:off x="7532973" y="2764186"/>
            <a:ext cx="2156937" cy="17904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Cessation Counseling Provided</a:t>
            </a:r>
          </a:p>
        </p:txBody>
      </p:sp>
      <p:sp>
        <p:nvSpPr>
          <p:cNvPr id="9" name="Oval 8">
            <a:extLst>
              <a:ext uri="{FF2B5EF4-FFF2-40B4-BE49-F238E27FC236}">
                <a16:creationId xmlns:a16="http://schemas.microsoft.com/office/drawing/2014/main" id="{E365BE18-D8B7-D0A3-2B40-920B7A403ACD}"/>
              </a:ext>
            </a:extLst>
          </p:cNvPr>
          <p:cNvSpPr/>
          <p:nvPr/>
        </p:nvSpPr>
        <p:spPr>
          <a:xfrm>
            <a:off x="11802745" y="2825090"/>
            <a:ext cx="2093132" cy="19552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Cessation Counseling Not provided</a:t>
            </a:r>
          </a:p>
        </p:txBody>
      </p:sp>
      <p:sp>
        <p:nvSpPr>
          <p:cNvPr id="10" name="Rectangle 9">
            <a:extLst>
              <a:ext uri="{FF2B5EF4-FFF2-40B4-BE49-F238E27FC236}">
                <a16:creationId xmlns:a16="http://schemas.microsoft.com/office/drawing/2014/main" id="{E0822F41-544A-FB55-B7FB-3902D5EA11D6}"/>
              </a:ext>
            </a:extLst>
          </p:cNvPr>
          <p:cNvSpPr/>
          <p:nvPr/>
        </p:nvSpPr>
        <p:spPr>
          <a:xfrm>
            <a:off x="1175122" y="1588269"/>
            <a:ext cx="2979671" cy="2023530"/>
          </a:xfrm>
          <a:prstGeom prst="rect">
            <a:avLst/>
          </a:prstGeom>
          <a:solidFill>
            <a:schemeClr val="tx1"/>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pPr>
            <a:r>
              <a:rPr lang="en-US" sz="2000" spc="100" dirty="0">
                <a:solidFill>
                  <a:srgbClr val="FFFFFF"/>
                </a:solidFill>
                <a:latin typeface="+mj-lt"/>
                <a:ea typeface="+mj-ea"/>
                <a:cs typeface="+mj-cs"/>
              </a:rPr>
              <a:t>Consumer screened for tobacco use at least once within current measurement period and previous measurement period </a:t>
            </a:r>
          </a:p>
        </p:txBody>
      </p:sp>
      <p:sp>
        <p:nvSpPr>
          <p:cNvPr id="11" name="Rectangle 10">
            <a:extLst>
              <a:ext uri="{FF2B5EF4-FFF2-40B4-BE49-F238E27FC236}">
                <a16:creationId xmlns:a16="http://schemas.microsoft.com/office/drawing/2014/main" id="{DCA1806E-CBFE-D9A9-BA62-A2D32CB79701}"/>
              </a:ext>
            </a:extLst>
          </p:cNvPr>
          <p:cNvSpPr/>
          <p:nvPr/>
        </p:nvSpPr>
        <p:spPr>
          <a:xfrm>
            <a:off x="1001113" y="4040501"/>
            <a:ext cx="3446909" cy="668602"/>
          </a:xfrm>
          <a:prstGeom prst="rect">
            <a:avLst/>
          </a:prstGeom>
          <a:solidFill>
            <a:schemeClr val="bg1"/>
          </a:solidFill>
          <a:ln w="254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bg2"/>
                </a:solidFill>
              </a:rPr>
              <a:t>NOT SCREENED</a:t>
            </a:r>
          </a:p>
        </p:txBody>
      </p:sp>
      <p:sp>
        <p:nvSpPr>
          <p:cNvPr id="12" name="Arrow: Right 11">
            <a:extLst>
              <a:ext uri="{FF2B5EF4-FFF2-40B4-BE49-F238E27FC236}">
                <a16:creationId xmlns:a16="http://schemas.microsoft.com/office/drawing/2014/main" id="{8CBF7255-D04B-C574-72A3-609D06175AD1}"/>
              </a:ext>
            </a:extLst>
          </p:cNvPr>
          <p:cNvSpPr/>
          <p:nvPr/>
        </p:nvSpPr>
        <p:spPr>
          <a:xfrm>
            <a:off x="7676495" y="4374802"/>
            <a:ext cx="3903415" cy="755713"/>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sp>
        <p:nvSpPr>
          <p:cNvPr id="13" name="TextBox 12">
            <a:extLst>
              <a:ext uri="{FF2B5EF4-FFF2-40B4-BE49-F238E27FC236}">
                <a16:creationId xmlns:a16="http://schemas.microsoft.com/office/drawing/2014/main" id="{8F544009-F1CD-96FA-E504-CA1850D2DBC3}"/>
              </a:ext>
            </a:extLst>
          </p:cNvPr>
          <p:cNvSpPr txBox="1"/>
          <p:nvPr/>
        </p:nvSpPr>
        <p:spPr>
          <a:xfrm>
            <a:off x="450574" y="304799"/>
            <a:ext cx="4762871" cy="461665"/>
          </a:xfrm>
          <a:prstGeom prst="rect">
            <a:avLst/>
          </a:prstGeom>
          <a:noFill/>
        </p:spPr>
        <p:txBody>
          <a:bodyPr wrap="square" rtlCol="0">
            <a:spAutoFit/>
          </a:bodyPr>
          <a:lstStyle/>
          <a:p>
            <a:r>
              <a:rPr lang="en-US" sz="2400" b="1" dirty="0">
                <a:latin typeface="Ekster"/>
              </a:rPr>
              <a:t>MEASURE FRAMEWORK: TSC</a:t>
            </a:r>
          </a:p>
        </p:txBody>
      </p:sp>
      <p:sp>
        <p:nvSpPr>
          <p:cNvPr id="14" name="TextBox 13">
            <a:extLst>
              <a:ext uri="{FF2B5EF4-FFF2-40B4-BE49-F238E27FC236}">
                <a16:creationId xmlns:a16="http://schemas.microsoft.com/office/drawing/2014/main" id="{42EBC550-8817-C07C-AA16-7DF834CB24A1}"/>
              </a:ext>
            </a:extLst>
          </p:cNvPr>
          <p:cNvSpPr txBox="1"/>
          <p:nvPr/>
        </p:nvSpPr>
        <p:spPr>
          <a:xfrm>
            <a:off x="450574" y="768193"/>
            <a:ext cx="5479314" cy="369332"/>
          </a:xfrm>
          <a:prstGeom prst="rect">
            <a:avLst/>
          </a:prstGeom>
          <a:noFill/>
        </p:spPr>
        <p:txBody>
          <a:bodyPr wrap="square" rtlCol="0">
            <a:spAutoFit/>
          </a:bodyPr>
          <a:lstStyle/>
          <a:p>
            <a:r>
              <a:rPr lang="en-US" dirty="0">
                <a:latin typeface="Ekster"/>
              </a:rPr>
              <a:t>NUMERATOR</a:t>
            </a:r>
          </a:p>
        </p:txBody>
      </p:sp>
      <p:cxnSp>
        <p:nvCxnSpPr>
          <p:cNvPr id="16" name="Straight Connector 15">
            <a:extLst>
              <a:ext uri="{FF2B5EF4-FFF2-40B4-BE49-F238E27FC236}">
                <a16:creationId xmlns:a16="http://schemas.microsoft.com/office/drawing/2014/main" id="{A5FBE07D-8564-C06F-3689-E9988C60BA64}"/>
              </a:ext>
            </a:extLst>
          </p:cNvPr>
          <p:cNvCxnSpPr>
            <a:cxnSpLocks/>
          </p:cNvCxnSpPr>
          <p:nvPr/>
        </p:nvCxnSpPr>
        <p:spPr>
          <a:xfrm>
            <a:off x="226431" y="5130515"/>
            <a:ext cx="1440396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BE26FF-4DF5-62DC-1A70-E29BD0E9B729}"/>
              </a:ext>
            </a:extLst>
          </p:cNvPr>
          <p:cNvSpPr txBox="1"/>
          <p:nvPr/>
        </p:nvSpPr>
        <p:spPr>
          <a:xfrm>
            <a:off x="9184943" y="5950764"/>
            <a:ext cx="5284139" cy="1015663"/>
          </a:xfrm>
          <a:prstGeom prst="rect">
            <a:avLst/>
          </a:prstGeom>
          <a:noFill/>
          <a:ln>
            <a:solidFill>
              <a:srgbClr val="262626"/>
            </a:solidFill>
          </a:ln>
        </p:spPr>
        <p:txBody>
          <a:bodyPr wrap="square" rtlCol="0">
            <a:spAutoFit/>
          </a:bodyPr>
          <a:lstStyle/>
          <a:p>
            <a:r>
              <a:rPr lang="en-US" sz="2000" b="1" dirty="0">
                <a:latin typeface="Ekster" panose="02000500030000020000"/>
              </a:rPr>
              <a:t>Exception: </a:t>
            </a:r>
            <a:r>
              <a:rPr lang="en-US" sz="2000" dirty="0">
                <a:latin typeface="Ekster" panose="02000500030000020000"/>
              </a:rPr>
              <a:t>Documentation of medical reason (s) for not screening for tobacco use (e.g., limited life expectancy, other medical reasons.) </a:t>
            </a:r>
          </a:p>
        </p:txBody>
      </p:sp>
      <p:sp>
        <p:nvSpPr>
          <p:cNvPr id="19" name="TextBox 18">
            <a:extLst>
              <a:ext uri="{FF2B5EF4-FFF2-40B4-BE49-F238E27FC236}">
                <a16:creationId xmlns:a16="http://schemas.microsoft.com/office/drawing/2014/main" id="{12CD7EE6-3263-2650-2267-98AD13CC7E24}"/>
              </a:ext>
            </a:extLst>
          </p:cNvPr>
          <p:cNvSpPr txBox="1"/>
          <p:nvPr/>
        </p:nvSpPr>
        <p:spPr>
          <a:xfrm>
            <a:off x="4738373" y="5956347"/>
            <a:ext cx="1016080" cy="369332"/>
          </a:xfrm>
          <a:prstGeom prst="rect">
            <a:avLst/>
          </a:prstGeom>
          <a:noFill/>
        </p:spPr>
        <p:txBody>
          <a:bodyPr wrap="square" rtlCol="0">
            <a:spAutoFit/>
          </a:bodyPr>
          <a:lstStyle/>
          <a:p>
            <a:r>
              <a:rPr lang="en-US" dirty="0">
                <a:solidFill>
                  <a:schemeClr val="bg2"/>
                </a:solidFill>
              </a:rPr>
              <a:t>AND</a:t>
            </a:r>
          </a:p>
        </p:txBody>
      </p:sp>
      <p:sp>
        <p:nvSpPr>
          <p:cNvPr id="20" name="Minus Sign 19">
            <a:extLst>
              <a:ext uri="{FF2B5EF4-FFF2-40B4-BE49-F238E27FC236}">
                <a16:creationId xmlns:a16="http://schemas.microsoft.com/office/drawing/2014/main" id="{96DD7CBE-C5EF-580D-6F20-6A8F591D4915}"/>
              </a:ext>
            </a:extLst>
          </p:cNvPr>
          <p:cNvSpPr/>
          <p:nvPr/>
        </p:nvSpPr>
        <p:spPr>
          <a:xfrm>
            <a:off x="7606275" y="5843375"/>
            <a:ext cx="1381946" cy="115598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EEA533C5-9FF9-45E0-0D14-FB80F558793C}"/>
              </a:ext>
            </a:extLst>
          </p:cNvPr>
          <p:cNvSpPr/>
          <p:nvPr/>
        </p:nvSpPr>
        <p:spPr>
          <a:xfrm>
            <a:off x="5100140" y="5451705"/>
            <a:ext cx="2587702" cy="160139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Has an eligible service at the BHC during the Measurement Period </a:t>
            </a:r>
          </a:p>
        </p:txBody>
      </p:sp>
      <p:sp>
        <p:nvSpPr>
          <p:cNvPr id="22" name="Parallelogram 21">
            <a:extLst>
              <a:ext uri="{FF2B5EF4-FFF2-40B4-BE49-F238E27FC236}">
                <a16:creationId xmlns:a16="http://schemas.microsoft.com/office/drawing/2014/main" id="{0E48EA92-6262-7565-1EC8-16B30EB4C25B}"/>
              </a:ext>
            </a:extLst>
          </p:cNvPr>
          <p:cNvSpPr/>
          <p:nvPr/>
        </p:nvSpPr>
        <p:spPr>
          <a:xfrm>
            <a:off x="1175122" y="5480729"/>
            <a:ext cx="2587702" cy="1601395"/>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Age 18 years or older on date of service</a:t>
            </a:r>
          </a:p>
        </p:txBody>
      </p:sp>
      <p:sp>
        <p:nvSpPr>
          <p:cNvPr id="23" name="Plus Sign 22">
            <a:extLst>
              <a:ext uri="{FF2B5EF4-FFF2-40B4-BE49-F238E27FC236}">
                <a16:creationId xmlns:a16="http://schemas.microsoft.com/office/drawing/2014/main" id="{F54E5011-A3AD-F757-AA3D-1BF92EDB1E39}"/>
              </a:ext>
            </a:extLst>
          </p:cNvPr>
          <p:cNvSpPr/>
          <p:nvPr/>
        </p:nvSpPr>
        <p:spPr>
          <a:xfrm>
            <a:off x="3793771" y="5843374"/>
            <a:ext cx="1101413" cy="9647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4" name="TextBox 23">
            <a:extLst>
              <a:ext uri="{FF2B5EF4-FFF2-40B4-BE49-F238E27FC236}">
                <a16:creationId xmlns:a16="http://schemas.microsoft.com/office/drawing/2014/main" id="{9B04A9CF-A3E6-52BB-B724-AFAB58491EFA}"/>
              </a:ext>
            </a:extLst>
          </p:cNvPr>
          <p:cNvSpPr txBox="1"/>
          <p:nvPr/>
        </p:nvSpPr>
        <p:spPr>
          <a:xfrm>
            <a:off x="4326802" y="7427414"/>
            <a:ext cx="9569074" cy="400110"/>
          </a:xfrm>
          <a:prstGeom prst="rect">
            <a:avLst/>
          </a:prstGeom>
          <a:noFill/>
          <a:ln>
            <a:solidFill>
              <a:srgbClr val="262626"/>
            </a:solidFill>
          </a:ln>
        </p:spPr>
        <p:txBody>
          <a:bodyPr wrap="square" rtlCol="0">
            <a:spAutoFit/>
          </a:bodyPr>
          <a:lstStyle/>
          <a:p>
            <a:r>
              <a:rPr lang="en-US" sz="2000" b="1" dirty="0"/>
              <a:t>Supplemental Data: </a:t>
            </a:r>
            <a:r>
              <a:rPr lang="en-US" sz="2000" dirty="0"/>
              <a:t>Gender, Ethnicity, Birth Date, Payer </a:t>
            </a:r>
          </a:p>
        </p:txBody>
      </p:sp>
      <p:sp>
        <p:nvSpPr>
          <p:cNvPr id="25" name="TextBox 24">
            <a:extLst>
              <a:ext uri="{FF2B5EF4-FFF2-40B4-BE49-F238E27FC236}">
                <a16:creationId xmlns:a16="http://schemas.microsoft.com/office/drawing/2014/main" id="{86BDF174-C41A-E5AF-EDBF-DC5A3EFE3C7B}"/>
              </a:ext>
            </a:extLst>
          </p:cNvPr>
          <p:cNvSpPr txBox="1"/>
          <p:nvPr/>
        </p:nvSpPr>
        <p:spPr>
          <a:xfrm>
            <a:off x="464283" y="5141333"/>
            <a:ext cx="5479314" cy="369332"/>
          </a:xfrm>
          <a:prstGeom prst="rect">
            <a:avLst/>
          </a:prstGeom>
          <a:noFill/>
        </p:spPr>
        <p:txBody>
          <a:bodyPr wrap="square" rtlCol="0">
            <a:spAutoFit/>
          </a:bodyPr>
          <a:lstStyle/>
          <a:p>
            <a:r>
              <a:rPr lang="en-US" dirty="0">
                <a:latin typeface="Ekster"/>
              </a:rPr>
              <a:t>DENOMINATOR</a:t>
            </a:r>
          </a:p>
        </p:txBody>
      </p:sp>
      <p:cxnSp>
        <p:nvCxnSpPr>
          <p:cNvPr id="27" name="Straight Connector 26">
            <a:extLst>
              <a:ext uri="{FF2B5EF4-FFF2-40B4-BE49-F238E27FC236}">
                <a16:creationId xmlns:a16="http://schemas.microsoft.com/office/drawing/2014/main" id="{038CB31E-D7EE-33C2-159A-025FED99E395}"/>
              </a:ext>
            </a:extLst>
          </p:cNvPr>
          <p:cNvCxnSpPr>
            <a:cxnSpLocks/>
            <a:stCxn id="10" idx="3"/>
          </p:cNvCxnSpPr>
          <p:nvPr/>
        </p:nvCxnSpPr>
        <p:spPr>
          <a:xfrm>
            <a:off x="4154793" y="2600034"/>
            <a:ext cx="831278"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B6C79F5-C3B7-B3A8-265B-C936D0DAC1DE}"/>
              </a:ext>
            </a:extLst>
          </p:cNvPr>
          <p:cNvCxnSpPr/>
          <p:nvPr/>
        </p:nvCxnSpPr>
        <p:spPr>
          <a:xfrm flipV="1">
            <a:off x="4986071" y="2107096"/>
            <a:ext cx="227374" cy="49293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C571B90-13BF-C6BD-7601-699D73339046}"/>
              </a:ext>
            </a:extLst>
          </p:cNvPr>
          <p:cNvCxnSpPr/>
          <p:nvPr/>
        </p:nvCxnSpPr>
        <p:spPr>
          <a:xfrm>
            <a:off x="4986071" y="2632049"/>
            <a:ext cx="434068" cy="46896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AC91277F-7C09-9483-AFF4-9C8D940D83EC}"/>
              </a:ext>
            </a:extLst>
          </p:cNvPr>
          <p:cNvCxnSpPr>
            <a:stCxn id="5" idx="3"/>
          </p:cNvCxnSpPr>
          <p:nvPr/>
        </p:nvCxnSpPr>
        <p:spPr>
          <a:xfrm flipV="1">
            <a:off x="6873705" y="1903921"/>
            <a:ext cx="659269" cy="3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BEA8DDB-ED08-EE06-42DD-171C59B5A5F5}"/>
              </a:ext>
            </a:extLst>
          </p:cNvPr>
          <p:cNvCxnSpPr>
            <a:cxnSpLocks/>
            <a:stCxn id="6" idx="3"/>
          </p:cNvCxnSpPr>
          <p:nvPr/>
        </p:nvCxnSpPr>
        <p:spPr>
          <a:xfrm flipV="1">
            <a:off x="6785710" y="3452906"/>
            <a:ext cx="74726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EED1F3CB-7EEC-2074-E8DC-1111E6B054BA}"/>
              </a:ext>
            </a:extLst>
          </p:cNvPr>
          <p:cNvSpPr txBox="1"/>
          <p:nvPr/>
        </p:nvSpPr>
        <p:spPr>
          <a:xfrm>
            <a:off x="4024231" y="6135392"/>
            <a:ext cx="914400" cy="369332"/>
          </a:xfrm>
          <a:prstGeom prst="rect">
            <a:avLst/>
          </a:prstGeom>
          <a:noFill/>
        </p:spPr>
        <p:txBody>
          <a:bodyPr wrap="square" rtlCol="0">
            <a:spAutoFit/>
          </a:bodyPr>
          <a:lstStyle/>
          <a:p>
            <a:r>
              <a:rPr lang="en-US" dirty="0">
                <a:solidFill>
                  <a:schemeClr val="bg2"/>
                </a:solidFill>
              </a:rPr>
              <a:t>AND</a:t>
            </a:r>
          </a:p>
        </p:txBody>
      </p:sp>
    </p:spTree>
    <p:extLst>
      <p:ext uri="{BB962C8B-B14F-4D97-AF65-F5344CB8AC3E}">
        <p14:creationId xmlns:p14="http://schemas.microsoft.com/office/powerpoint/2010/main" val="53562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759A5F-BFDA-C473-0828-472467B40216}"/>
              </a:ext>
            </a:extLst>
          </p:cNvPr>
          <p:cNvSpPr>
            <a:spLocks noGrp="1"/>
          </p:cNvSpPr>
          <p:nvPr>
            <p:ph type="body" sz="quarter" idx="10"/>
          </p:nvPr>
        </p:nvSpPr>
        <p:spPr>
          <a:xfrm>
            <a:off x="788670" y="3229769"/>
            <a:ext cx="5192713" cy="1770062"/>
          </a:xfrm>
        </p:spPr>
        <p:txBody>
          <a:bodyPr>
            <a:normAutofit fontScale="62500" lnSpcReduction="20000"/>
          </a:bodyPr>
          <a:lstStyle/>
          <a:p>
            <a:r>
              <a:rPr lang="en-US" dirty="0"/>
              <a:t>SAMPLE EQUATION: </a:t>
            </a:r>
          </a:p>
          <a:p>
            <a:r>
              <a:rPr lang="en-US" dirty="0"/>
              <a:t>Grab your calculators</a:t>
            </a:r>
          </a:p>
        </p:txBody>
      </p:sp>
    </p:spTree>
    <p:extLst>
      <p:ext uri="{BB962C8B-B14F-4D97-AF65-F5344CB8AC3E}">
        <p14:creationId xmlns:p14="http://schemas.microsoft.com/office/powerpoint/2010/main" val="79774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355EB-97F1-28CD-4813-9DF9A82306CF}"/>
              </a:ext>
            </a:extLst>
          </p:cNvPr>
          <p:cNvSpPr txBox="1"/>
          <p:nvPr/>
        </p:nvSpPr>
        <p:spPr>
          <a:xfrm>
            <a:off x="397564" y="225287"/>
            <a:ext cx="7600023" cy="461665"/>
          </a:xfrm>
          <a:prstGeom prst="rect">
            <a:avLst/>
          </a:prstGeom>
          <a:noFill/>
        </p:spPr>
        <p:txBody>
          <a:bodyPr wrap="square" rtlCol="0">
            <a:spAutoFit/>
          </a:bodyPr>
          <a:lstStyle/>
          <a:p>
            <a:r>
              <a:rPr lang="en-US" sz="2400" b="1" dirty="0">
                <a:latin typeface="Ekster"/>
              </a:rPr>
              <a:t>MEASURE FRAMEWORK: TSC  WALKTHROUGH EXAMPLE</a:t>
            </a:r>
          </a:p>
        </p:txBody>
      </p:sp>
      <p:sp>
        <p:nvSpPr>
          <p:cNvPr id="5" name="Diamond 4">
            <a:extLst>
              <a:ext uri="{FF2B5EF4-FFF2-40B4-BE49-F238E27FC236}">
                <a16:creationId xmlns:a16="http://schemas.microsoft.com/office/drawing/2014/main" id="{C8203DA3-09B2-D24D-A624-E4F0C95B1CE3}"/>
              </a:ext>
            </a:extLst>
          </p:cNvPr>
          <p:cNvSpPr/>
          <p:nvPr/>
        </p:nvSpPr>
        <p:spPr>
          <a:xfrm>
            <a:off x="6242336" y="918433"/>
            <a:ext cx="1600490" cy="1405845"/>
          </a:xfrm>
          <a:prstGeom prst="diamond">
            <a:avLst/>
          </a:prstGeom>
          <a:solidFill>
            <a:srgbClr val="65676D"/>
          </a:solidFill>
          <a:ln w="174625" cmpd="thinThick">
            <a:solidFill>
              <a:srgbClr val="262626"/>
            </a:solidFill>
          </a:ln>
        </p:spPr>
        <p:txBody>
          <a:bodyPr vert="horz" lIns="91440" tIns="45720" rIns="91440" bIns="45720" rtlCol="0" anchor="ctr">
            <a:normAutofit fontScale="70000" lnSpcReduction="20000"/>
          </a:bodyPr>
          <a:lstStyle/>
          <a:p>
            <a:pPr algn="ctr">
              <a:lnSpc>
                <a:spcPct val="90000"/>
              </a:lnSpc>
              <a:spcBef>
                <a:spcPct val="0"/>
              </a:spcBef>
            </a:pPr>
            <a:r>
              <a:rPr lang="en-US" sz="3100" spc="100" dirty="0">
                <a:solidFill>
                  <a:srgbClr val="FFFFFF"/>
                </a:solidFill>
                <a:latin typeface="Ekster" panose="02000500030000020000"/>
                <a:ea typeface="+mj-ea"/>
                <a:cs typeface="+mj-cs"/>
              </a:rPr>
              <a:t>Non-User</a:t>
            </a:r>
          </a:p>
        </p:txBody>
      </p:sp>
      <p:sp>
        <p:nvSpPr>
          <p:cNvPr id="6" name="Diamond 5">
            <a:extLst>
              <a:ext uri="{FF2B5EF4-FFF2-40B4-BE49-F238E27FC236}">
                <a16:creationId xmlns:a16="http://schemas.microsoft.com/office/drawing/2014/main" id="{B710815C-B0C4-4A8B-5222-2B50389A0CD1}"/>
              </a:ext>
            </a:extLst>
          </p:cNvPr>
          <p:cNvSpPr/>
          <p:nvPr/>
        </p:nvSpPr>
        <p:spPr>
          <a:xfrm>
            <a:off x="6121231" y="2423674"/>
            <a:ext cx="1748973" cy="1507769"/>
          </a:xfrm>
          <a:prstGeom prst="diamond">
            <a:avLst/>
          </a:prstGeom>
          <a:solidFill>
            <a:srgbClr val="65676D"/>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pPr>
            <a:r>
              <a:rPr lang="en-US" sz="2000" spc="100" dirty="0">
                <a:solidFill>
                  <a:srgbClr val="FFFFFF"/>
                </a:solidFill>
                <a:latin typeface="Ekster" panose="02000500030000020000"/>
                <a:ea typeface="+mj-ea"/>
                <a:cs typeface="+mj-cs"/>
              </a:rPr>
              <a:t>User</a:t>
            </a:r>
          </a:p>
        </p:txBody>
      </p:sp>
      <p:sp>
        <p:nvSpPr>
          <p:cNvPr id="7" name="Oval 6">
            <a:extLst>
              <a:ext uri="{FF2B5EF4-FFF2-40B4-BE49-F238E27FC236}">
                <a16:creationId xmlns:a16="http://schemas.microsoft.com/office/drawing/2014/main" id="{B4909D37-DD4C-E445-AD5D-3BECD8B4C5FC}"/>
              </a:ext>
            </a:extLst>
          </p:cNvPr>
          <p:cNvSpPr/>
          <p:nvPr/>
        </p:nvSpPr>
        <p:spPr>
          <a:xfrm>
            <a:off x="8689047" y="124693"/>
            <a:ext cx="2340722" cy="1896251"/>
          </a:xfrm>
          <a:prstGeom prst="ellipse">
            <a:avLst/>
          </a:prstGeom>
          <a:solidFill>
            <a:srgbClr val="65676D"/>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pPr>
            <a:r>
              <a:rPr lang="en-US" sz="2000" spc="100" dirty="0">
                <a:solidFill>
                  <a:srgbClr val="FFFFFF"/>
                </a:solidFill>
                <a:latin typeface="Ekster" panose="02000500030000020000"/>
                <a:ea typeface="+mj-ea"/>
                <a:cs typeface="+mj-cs"/>
              </a:rPr>
              <a:t>Cessation Counseling Not Required</a:t>
            </a:r>
          </a:p>
        </p:txBody>
      </p:sp>
      <p:sp>
        <p:nvSpPr>
          <p:cNvPr id="8" name="Oval 7">
            <a:extLst>
              <a:ext uri="{FF2B5EF4-FFF2-40B4-BE49-F238E27FC236}">
                <a16:creationId xmlns:a16="http://schemas.microsoft.com/office/drawing/2014/main" id="{8042EE4A-575D-C63E-FAE9-7F80F1644A47}"/>
              </a:ext>
            </a:extLst>
          </p:cNvPr>
          <p:cNvSpPr/>
          <p:nvPr/>
        </p:nvSpPr>
        <p:spPr>
          <a:xfrm>
            <a:off x="8747707" y="2223310"/>
            <a:ext cx="2197157" cy="1811725"/>
          </a:xfrm>
          <a:prstGeom prst="ellipse">
            <a:avLst/>
          </a:prstGeom>
          <a:solidFill>
            <a:srgbClr val="65676D"/>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pPr>
            <a:r>
              <a:rPr lang="en-US" sz="2000" spc="100" dirty="0">
                <a:solidFill>
                  <a:srgbClr val="FFFFFF"/>
                </a:solidFill>
                <a:latin typeface="Ekster" panose="02000500030000020000"/>
                <a:ea typeface="+mj-ea"/>
                <a:cs typeface="+mj-cs"/>
              </a:rPr>
              <a:t>Cessation Counseling Provided</a:t>
            </a:r>
          </a:p>
        </p:txBody>
      </p:sp>
      <p:sp>
        <p:nvSpPr>
          <p:cNvPr id="9" name="Oval 8">
            <a:extLst>
              <a:ext uri="{FF2B5EF4-FFF2-40B4-BE49-F238E27FC236}">
                <a16:creationId xmlns:a16="http://schemas.microsoft.com/office/drawing/2014/main" id="{E96300F7-E8A1-080C-5367-26EC5CE1F505}"/>
              </a:ext>
            </a:extLst>
          </p:cNvPr>
          <p:cNvSpPr/>
          <p:nvPr/>
        </p:nvSpPr>
        <p:spPr>
          <a:xfrm>
            <a:off x="11758181" y="2809015"/>
            <a:ext cx="1896140" cy="19406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Cessation Counseling Not provided</a:t>
            </a:r>
          </a:p>
        </p:txBody>
      </p:sp>
      <p:sp>
        <p:nvSpPr>
          <p:cNvPr id="10" name="Rectangle 9">
            <a:extLst>
              <a:ext uri="{FF2B5EF4-FFF2-40B4-BE49-F238E27FC236}">
                <a16:creationId xmlns:a16="http://schemas.microsoft.com/office/drawing/2014/main" id="{16246347-9732-35E4-BC33-D825C945D475}"/>
              </a:ext>
            </a:extLst>
          </p:cNvPr>
          <p:cNvSpPr/>
          <p:nvPr/>
        </p:nvSpPr>
        <p:spPr>
          <a:xfrm>
            <a:off x="2304102" y="1410833"/>
            <a:ext cx="2670444" cy="2259609"/>
          </a:xfrm>
          <a:prstGeom prst="rect">
            <a:avLst/>
          </a:prstGeom>
          <a:solidFill>
            <a:srgbClr val="65676D"/>
          </a:solidFill>
          <a:ln w="174625" cmpd="thinThick">
            <a:solidFill>
              <a:srgbClr val="262626"/>
            </a:solidFill>
          </a:ln>
        </p:spPr>
        <p:txBody>
          <a:bodyPr vert="horz" lIns="91440" tIns="45720" rIns="91440" bIns="45720" rtlCol="0" anchor="ctr">
            <a:noAutofit/>
          </a:bodyPr>
          <a:lstStyle/>
          <a:p>
            <a:pPr algn="ctr">
              <a:lnSpc>
                <a:spcPct val="90000"/>
              </a:lnSpc>
              <a:spcBef>
                <a:spcPct val="0"/>
              </a:spcBef>
            </a:pPr>
            <a:r>
              <a:rPr lang="en-US" sz="2000" spc="100" dirty="0">
                <a:solidFill>
                  <a:srgbClr val="FFFFFF"/>
                </a:solidFill>
                <a:latin typeface="Ekster" panose="02000500030000020000"/>
                <a:ea typeface="+mj-ea"/>
                <a:cs typeface="+mj-cs"/>
              </a:rPr>
              <a:t>Consumer screened for tobacco use at least once within current measurement period and previous measurement period </a:t>
            </a:r>
          </a:p>
        </p:txBody>
      </p:sp>
      <p:sp>
        <p:nvSpPr>
          <p:cNvPr id="11" name="Rectangle 10">
            <a:extLst>
              <a:ext uri="{FF2B5EF4-FFF2-40B4-BE49-F238E27FC236}">
                <a16:creationId xmlns:a16="http://schemas.microsoft.com/office/drawing/2014/main" id="{18180D21-76BC-130C-F197-922A114C01B6}"/>
              </a:ext>
            </a:extLst>
          </p:cNvPr>
          <p:cNvSpPr/>
          <p:nvPr/>
        </p:nvSpPr>
        <p:spPr>
          <a:xfrm>
            <a:off x="2500595" y="4021145"/>
            <a:ext cx="2670445" cy="581490"/>
          </a:xfrm>
          <a:prstGeom prst="rect">
            <a:avLst/>
          </a:prstGeom>
          <a:solidFill>
            <a:schemeClr val="bg1"/>
          </a:solidFill>
          <a:ln w="254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2"/>
                </a:solidFill>
              </a:rPr>
              <a:t>NOT SCREENED</a:t>
            </a:r>
          </a:p>
        </p:txBody>
      </p:sp>
      <p:sp>
        <p:nvSpPr>
          <p:cNvPr id="12" name="Arrow: Right 11">
            <a:extLst>
              <a:ext uri="{FF2B5EF4-FFF2-40B4-BE49-F238E27FC236}">
                <a16:creationId xmlns:a16="http://schemas.microsoft.com/office/drawing/2014/main" id="{420B286D-823F-57C5-3D7C-F99BBC879A9A}"/>
              </a:ext>
            </a:extLst>
          </p:cNvPr>
          <p:cNvSpPr/>
          <p:nvPr/>
        </p:nvSpPr>
        <p:spPr>
          <a:xfrm>
            <a:off x="5526748" y="4060376"/>
            <a:ext cx="3903415" cy="755713"/>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sp>
        <p:nvSpPr>
          <p:cNvPr id="13" name="TextBox 12">
            <a:extLst>
              <a:ext uri="{FF2B5EF4-FFF2-40B4-BE49-F238E27FC236}">
                <a16:creationId xmlns:a16="http://schemas.microsoft.com/office/drawing/2014/main" id="{60E3D99E-A7F5-D98A-4155-BB8E66A8C15F}"/>
              </a:ext>
            </a:extLst>
          </p:cNvPr>
          <p:cNvSpPr txBox="1"/>
          <p:nvPr/>
        </p:nvSpPr>
        <p:spPr>
          <a:xfrm>
            <a:off x="1441158" y="2055923"/>
            <a:ext cx="1086678" cy="707886"/>
          </a:xfrm>
          <a:prstGeom prst="rect">
            <a:avLst/>
          </a:prstGeom>
          <a:noFill/>
        </p:spPr>
        <p:txBody>
          <a:bodyPr wrap="square" rtlCol="0">
            <a:spAutoFit/>
          </a:bodyPr>
          <a:lstStyle/>
          <a:p>
            <a:r>
              <a:rPr lang="en-US" sz="4000" dirty="0">
                <a:latin typeface="Ekster" panose="02000500030000020000"/>
              </a:rPr>
              <a:t>26</a:t>
            </a:r>
          </a:p>
        </p:txBody>
      </p:sp>
      <p:sp>
        <p:nvSpPr>
          <p:cNvPr id="14" name="TextBox 13">
            <a:extLst>
              <a:ext uri="{FF2B5EF4-FFF2-40B4-BE49-F238E27FC236}">
                <a16:creationId xmlns:a16="http://schemas.microsoft.com/office/drawing/2014/main" id="{6719A45F-A5B3-1EF1-3606-1271CEA34ADD}"/>
              </a:ext>
            </a:extLst>
          </p:cNvPr>
          <p:cNvSpPr txBox="1"/>
          <p:nvPr/>
        </p:nvSpPr>
        <p:spPr>
          <a:xfrm>
            <a:off x="1871339" y="3941334"/>
            <a:ext cx="513068" cy="707886"/>
          </a:xfrm>
          <a:prstGeom prst="rect">
            <a:avLst/>
          </a:prstGeom>
          <a:noFill/>
        </p:spPr>
        <p:txBody>
          <a:bodyPr wrap="square" rtlCol="0">
            <a:spAutoFit/>
          </a:bodyPr>
          <a:lstStyle/>
          <a:p>
            <a:r>
              <a:rPr lang="en-US" sz="4000" dirty="0">
                <a:latin typeface="Ekster" panose="02000500030000020000"/>
              </a:rPr>
              <a:t>2</a:t>
            </a:r>
          </a:p>
        </p:txBody>
      </p:sp>
      <p:sp>
        <p:nvSpPr>
          <p:cNvPr id="15" name="TextBox 14">
            <a:extLst>
              <a:ext uri="{FF2B5EF4-FFF2-40B4-BE49-F238E27FC236}">
                <a16:creationId xmlns:a16="http://schemas.microsoft.com/office/drawing/2014/main" id="{84665D3A-BA47-AF73-ED79-3BB894E475DA}"/>
              </a:ext>
            </a:extLst>
          </p:cNvPr>
          <p:cNvSpPr txBox="1"/>
          <p:nvPr/>
        </p:nvSpPr>
        <p:spPr>
          <a:xfrm>
            <a:off x="5328318" y="1325783"/>
            <a:ext cx="713304" cy="707886"/>
          </a:xfrm>
          <a:prstGeom prst="rect">
            <a:avLst/>
          </a:prstGeom>
          <a:noFill/>
        </p:spPr>
        <p:txBody>
          <a:bodyPr wrap="square" rtlCol="0">
            <a:spAutoFit/>
          </a:bodyPr>
          <a:lstStyle/>
          <a:p>
            <a:r>
              <a:rPr lang="en-US" sz="4000" dirty="0">
                <a:latin typeface="Ekster" panose="02000500030000020000"/>
              </a:rPr>
              <a:t>10</a:t>
            </a:r>
          </a:p>
        </p:txBody>
      </p:sp>
      <p:sp>
        <p:nvSpPr>
          <p:cNvPr id="16" name="TextBox 15">
            <a:extLst>
              <a:ext uri="{FF2B5EF4-FFF2-40B4-BE49-F238E27FC236}">
                <a16:creationId xmlns:a16="http://schemas.microsoft.com/office/drawing/2014/main" id="{5D18BDFC-C885-FA74-96CD-28AC7D6F097A}"/>
              </a:ext>
            </a:extLst>
          </p:cNvPr>
          <p:cNvSpPr txBox="1"/>
          <p:nvPr/>
        </p:nvSpPr>
        <p:spPr>
          <a:xfrm>
            <a:off x="5295854" y="2803151"/>
            <a:ext cx="713304" cy="707886"/>
          </a:xfrm>
          <a:prstGeom prst="rect">
            <a:avLst/>
          </a:prstGeom>
          <a:noFill/>
        </p:spPr>
        <p:txBody>
          <a:bodyPr wrap="square" rtlCol="0">
            <a:spAutoFit/>
          </a:bodyPr>
          <a:lstStyle/>
          <a:p>
            <a:r>
              <a:rPr lang="en-US" sz="4000" dirty="0">
                <a:latin typeface="Ekster" panose="02000500030000020000"/>
              </a:rPr>
              <a:t>16</a:t>
            </a:r>
          </a:p>
        </p:txBody>
      </p:sp>
      <p:sp>
        <p:nvSpPr>
          <p:cNvPr id="17" name="TextBox 16">
            <a:extLst>
              <a:ext uri="{FF2B5EF4-FFF2-40B4-BE49-F238E27FC236}">
                <a16:creationId xmlns:a16="http://schemas.microsoft.com/office/drawing/2014/main" id="{1EDC2C54-278C-4E42-8752-8AEAB4539B49}"/>
              </a:ext>
            </a:extLst>
          </p:cNvPr>
          <p:cNvSpPr txBox="1"/>
          <p:nvPr/>
        </p:nvSpPr>
        <p:spPr>
          <a:xfrm>
            <a:off x="13625124" y="3631390"/>
            <a:ext cx="513068" cy="707886"/>
          </a:xfrm>
          <a:prstGeom prst="rect">
            <a:avLst/>
          </a:prstGeom>
          <a:noFill/>
        </p:spPr>
        <p:txBody>
          <a:bodyPr wrap="square" rtlCol="0">
            <a:spAutoFit/>
          </a:bodyPr>
          <a:lstStyle/>
          <a:p>
            <a:r>
              <a:rPr lang="en-US" sz="4000" dirty="0">
                <a:latin typeface="Ekster" panose="02000500030000020000"/>
              </a:rPr>
              <a:t>8</a:t>
            </a:r>
          </a:p>
        </p:txBody>
      </p:sp>
      <p:sp>
        <p:nvSpPr>
          <p:cNvPr id="18" name="TextBox 17">
            <a:extLst>
              <a:ext uri="{FF2B5EF4-FFF2-40B4-BE49-F238E27FC236}">
                <a16:creationId xmlns:a16="http://schemas.microsoft.com/office/drawing/2014/main" id="{F3C7451E-BB1A-CD78-5C84-D181C43A18FA}"/>
              </a:ext>
            </a:extLst>
          </p:cNvPr>
          <p:cNvSpPr txBox="1"/>
          <p:nvPr/>
        </p:nvSpPr>
        <p:spPr>
          <a:xfrm>
            <a:off x="10875008" y="1635773"/>
            <a:ext cx="713304" cy="707886"/>
          </a:xfrm>
          <a:prstGeom prst="rect">
            <a:avLst/>
          </a:prstGeom>
          <a:noFill/>
        </p:spPr>
        <p:txBody>
          <a:bodyPr wrap="square" rtlCol="0">
            <a:spAutoFit/>
          </a:bodyPr>
          <a:lstStyle/>
          <a:p>
            <a:r>
              <a:rPr lang="en-US" sz="4000" dirty="0">
                <a:latin typeface="Ekster" panose="02000500030000020000"/>
              </a:rPr>
              <a:t>8</a:t>
            </a:r>
          </a:p>
        </p:txBody>
      </p:sp>
      <p:cxnSp>
        <p:nvCxnSpPr>
          <p:cNvPr id="20" name="Straight Connector 19">
            <a:extLst>
              <a:ext uri="{FF2B5EF4-FFF2-40B4-BE49-F238E27FC236}">
                <a16:creationId xmlns:a16="http://schemas.microsoft.com/office/drawing/2014/main" id="{51732178-D424-AAE0-294F-3B732C682FD6}"/>
              </a:ext>
            </a:extLst>
          </p:cNvPr>
          <p:cNvCxnSpPr/>
          <p:nvPr/>
        </p:nvCxnSpPr>
        <p:spPr>
          <a:xfrm>
            <a:off x="53007" y="4805001"/>
            <a:ext cx="1452438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93C574-4E0E-2BD5-B091-115CEE502462}"/>
              </a:ext>
            </a:extLst>
          </p:cNvPr>
          <p:cNvSpPr txBox="1"/>
          <p:nvPr/>
        </p:nvSpPr>
        <p:spPr>
          <a:xfrm>
            <a:off x="8464611" y="5495650"/>
            <a:ext cx="4104459" cy="1323439"/>
          </a:xfrm>
          <a:prstGeom prst="rect">
            <a:avLst/>
          </a:prstGeom>
          <a:noFill/>
          <a:ln>
            <a:solidFill>
              <a:srgbClr val="262626"/>
            </a:solidFill>
          </a:ln>
        </p:spPr>
        <p:txBody>
          <a:bodyPr wrap="square" rtlCol="0">
            <a:spAutoFit/>
          </a:bodyPr>
          <a:lstStyle/>
          <a:p>
            <a:r>
              <a:rPr lang="en-US" sz="2000" b="1" dirty="0">
                <a:latin typeface="Ekster" panose="02000500030000020000"/>
              </a:rPr>
              <a:t>Exception: </a:t>
            </a:r>
            <a:r>
              <a:rPr lang="en-US" sz="2000" dirty="0">
                <a:latin typeface="Ekster" panose="02000500030000020000"/>
              </a:rPr>
              <a:t>Documentation of medical reason (s) for not screening for tobacco use (e.g., limited life expectancy, other medical reasons.) </a:t>
            </a:r>
          </a:p>
        </p:txBody>
      </p:sp>
      <p:sp>
        <p:nvSpPr>
          <p:cNvPr id="22" name="Minus Sign 21">
            <a:extLst>
              <a:ext uri="{FF2B5EF4-FFF2-40B4-BE49-F238E27FC236}">
                <a16:creationId xmlns:a16="http://schemas.microsoft.com/office/drawing/2014/main" id="{B3127A71-0286-70AA-17EC-7AFD37CFB22F}"/>
              </a:ext>
            </a:extLst>
          </p:cNvPr>
          <p:cNvSpPr/>
          <p:nvPr/>
        </p:nvSpPr>
        <p:spPr>
          <a:xfrm>
            <a:off x="7195836" y="5691684"/>
            <a:ext cx="941649" cy="8692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CEA77DB4-F11E-C57C-3DE7-79266C38B383}"/>
              </a:ext>
            </a:extLst>
          </p:cNvPr>
          <p:cNvSpPr/>
          <p:nvPr/>
        </p:nvSpPr>
        <p:spPr>
          <a:xfrm>
            <a:off x="4526290" y="5247880"/>
            <a:ext cx="2788909" cy="1737766"/>
          </a:xfrm>
          <a:prstGeom prst="parallelogram">
            <a:avLst/>
          </a:prstGeom>
          <a:solidFill>
            <a:srgbClr val="65676D"/>
          </a:solidFill>
          <a:ln w="174625" cmpd="thinThick">
            <a:solidFill>
              <a:srgbClr val="262626"/>
            </a:solidFill>
          </a:ln>
        </p:spPr>
        <p:txBody>
          <a:bodyPr vert="horz" lIns="91440" tIns="45720" rIns="91440" bIns="45720" rtlCol="0" anchor="ctr">
            <a:noAutofit/>
          </a:bodyPr>
          <a:lstStyle/>
          <a:p>
            <a:pPr algn="ctr">
              <a:lnSpc>
                <a:spcPct val="90000"/>
              </a:lnSpc>
              <a:spcBef>
                <a:spcPct val="0"/>
              </a:spcBef>
            </a:pPr>
            <a:r>
              <a:rPr lang="en-US" sz="2000" spc="100" dirty="0">
                <a:solidFill>
                  <a:srgbClr val="FFFFFF"/>
                </a:solidFill>
                <a:latin typeface="Ekster" panose="02000500030000020000"/>
                <a:ea typeface="+mj-ea"/>
                <a:cs typeface="+mj-cs"/>
              </a:rPr>
              <a:t>Has an eligible service at the BHC during the Measurement Period </a:t>
            </a:r>
          </a:p>
        </p:txBody>
      </p:sp>
      <p:sp>
        <p:nvSpPr>
          <p:cNvPr id="24" name="Parallelogram 23">
            <a:extLst>
              <a:ext uri="{FF2B5EF4-FFF2-40B4-BE49-F238E27FC236}">
                <a16:creationId xmlns:a16="http://schemas.microsoft.com/office/drawing/2014/main" id="{001432E8-AC3F-1A04-32D1-5FB02A0A3962}"/>
              </a:ext>
            </a:extLst>
          </p:cNvPr>
          <p:cNvSpPr/>
          <p:nvPr/>
        </p:nvSpPr>
        <p:spPr>
          <a:xfrm>
            <a:off x="733419" y="5266961"/>
            <a:ext cx="2788909" cy="1718685"/>
          </a:xfrm>
          <a:prstGeom prst="parallelogram">
            <a:avLst/>
          </a:prstGeom>
          <a:solidFill>
            <a:srgbClr val="65676D"/>
          </a:solidFill>
          <a:ln w="174625" cmpd="thinThick">
            <a:solidFill>
              <a:srgbClr val="262626"/>
            </a:solidFill>
          </a:ln>
        </p:spPr>
        <p:txBody>
          <a:bodyPr vert="horz" lIns="91440" tIns="45720" rIns="91440" bIns="45720" rtlCol="0" anchor="ctr">
            <a:noAutofit/>
          </a:bodyPr>
          <a:lstStyle/>
          <a:p>
            <a:pPr algn="ctr">
              <a:lnSpc>
                <a:spcPct val="90000"/>
              </a:lnSpc>
              <a:spcBef>
                <a:spcPct val="0"/>
              </a:spcBef>
            </a:pPr>
            <a:r>
              <a:rPr lang="en-US" sz="2000" spc="100" dirty="0">
                <a:solidFill>
                  <a:srgbClr val="FFFFFF"/>
                </a:solidFill>
                <a:latin typeface="Ekster" panose="02000500030000020000"/>
                <a:ea typeface="+mj-ea"/>
                <a:cs typeface="+mj-cs"/>
              </a:rPr>
              <a:t>Age 18 years or older on date of service</a:t>
            </a:r>
          </a:p>
        </p:txBody>
      </p:sp>
      <p:sp>
        <p:nvSpPr>
          <p:cNvPr id="25" name="Plus Sign 24">
            <a:extLst>
              <a:ext uri="{FF2B5EF4-FFF2-40B4-BE49-F238E27FC236}">
                <a16:creationId xmlns:a16="http://schemas.microsoft.com/office/drawing/2014/main" id="{206DD659-493A-A656-AA34-3AFA5431BF36}"/>
              </a:ext>
            </a:extLst>
          </p:cNvPr>
          <p:cNvSpPr/>
          <p:nvPr/>
        </p:nvSpPr>
        <p:spPr>
          <a:xfrm>
            <a:off x="3497236" y="5696862"/>
            <a:ext cx="994461" cy="1104377"/>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6" name="TextBox 25">
            <a:extLst>
              <a:ext uri="{FF2B5EF4-FFF2-40B4-BE49-F238E27FC236}">
                <a16:creationId xmlns:a16="http://schemas.microsoft.com/office/drawing/2014/main" id="{34F57B07-EC44-7223-1E7D-5F0983CEE785}"/>
              </a:ext>
            </a:extLst>
          </p:cNvPr>
          <p:cNvSpPr txBox="1"/>
          <p:nvPr/>
        </p:nvSpPr>
        <p:spPr>
          <a:xfrm>
            <a:off x="9430163" y="6874389"/>
            <a:ext cx="1086678" cy="707886"/>
          </a:xfrm>
          <a:prstGeom prst="rect">
            <a:avLst/>
          </a:prstGeom>
          <a:noFill/>
        </p:spPr>
        <p:txBody>
          <a:bodyPr wrap="square" rtlCol="0">
            <a:spAutoFit/>
          </a:bodyPr>
          <a:lstStyle/>
          <a:p>
            <a:r>
              <a:rPr lang="en-US" sz="4000" dirty="0">
                <a:latin typeface="Ekster" panose="02000500030000020000"/>
              </a:rPr>
              <a:t>2</a:t>
            </a:r>
          </a:p>
        </p:txBody>
      </p:sp>
      <p:sp>
        <p:nvSpPr>
          <p:cNvPr id="27" name="TextBox 26">
            <a:extLst>
              <a:ext uri="{FF2B5EF4-FFF2-40B4-BE49-F238E27FC236}">
                <a16:creationId xmlns:a16="http://schemas.microsoft.com/office/drawing/2014/main" id="{11EA3684-5A84-8DC2-9EA7-42D64EB8F6A6}"/>
              </a:ext>
            </a:extLst>
          </p:cNvPr>
          <p:cNvSpPr txBox="1"/>
          <p:nvPr/>
        </p:nvSpPr>
        <p:spPr>
          <a:xfrm>
            <a:off x="3676708" y="6065565"/>
            <a:ext cx="761511" cy="369332"/>
          </a:xfrm>
          <a:prstGeom prst="rect">
            <a:avLst/>
          </a:prstGeom>
          <a:noFill/>
        </p:spPr>
        <p:txBody>
          <a:bodyPr wrap="square" rtlCol="0">
            <a:spAutoFit/>
          </a:bodyPr>
          <a:lstStyle/>
          <a:p>
            <a:r>
              <a:rPr lang="en-US" dirty="0">
                <a:solidFill>
                  <a:schemeClr val="bg2"/>
                </a:solidFill>
              </a:rPr>
              <a:t>AND</a:t>
            </a:r>
          </a:p>
        </p:txBody>
      </p:sp>
      <p:sp>
        <p:nvSpPr>
          <p:cNvPr id="28" name="TextBox 27">
            <a:extLst>
              <a:ext uri="{FF2B5EF4-FFF2-40B4-BE49-F238E27FC236}">
                <a16:creationId xmlns:a16="http://schemas.microsoft.com/office/drawing/2014/main" id="{AA641FBC-7A04-D0CB-F99E-5DC590D8C8FB}"/>
              </a:ext>
            </a:extLst>
          </p:cNvPr>
          <p:cNvSpPr txBox="1"/>
          <p:nvPr/>
        </p:nvSpPr>
        <p:spPr>
          <a:xfrm>
            <a:off x="3497236" y="6810432"/>
            <a:ext cx="1509518" cy="769441"/>
          </a:xfrm>
          <a:prstGeom prst="rect">
            <a:avLst/>
          </a:prstGeom>
          <a:noFill/>
        </p:spPr>
        <p:txBody>
          <a:bodyPr wrap="square" rtlCol="0">
            <a:spAutoFit/>
          </a:bodyPr>
          <a:lstStyle/>
          <a:p>
            <a:r>
              <a:rPr lang="en-US" sz="4400" dirty="0"/>
              <a:t>30</a:t>
            </a:r>
          </a:p>
        </p:txBody>
      </p:sp>
      <p:sp>
        <p:nvSpPr>
          <p:cNvPr id="29" name="TextBox 28">
            <a:extLst>
              <a:ext uri="{FF2B5EF4-FFF2-40B4-BE49-F238E27FC236}">
                <a16:creationId xmlns:a16="http://schemas.microsoft.com/office/drawing/2014/main" id="{80A3F01A-3F5D-2DD5-BC9E-D603A8E65DC4}"/>
              </a:ext>
            </a:extLst>
          </p:cNvPr>
          <p:cNvSpPr txBox="1"/>
          <p:nvPr/>
        </p:nvSpPr>
        <p:spPr>
          <a:xfrm>
            <a:off x="3983036" y="7589055"/>
            <a:ext cx="5876372" cy="36933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sp>
        <p:nvSpPr>
          <p:cNvPr id="30" name="TextBox 29">
            <a:extLst>
              <a:ext uri="{FF2B5EF4-FFF2-40B4-BE49-F238E27FC236}">
                <a16:creationId xmlns:a16="http://schemas.microsoft.com/office/drawing/2014/main" id="{EEE4C60F-7AEA-2053-DA5B-60246F333682}"/>
              </a:ext>
            </a:extLst>
          </p:cNvPr>
          <p:cNvSpPr txBox="1"/>
          <p:nvPr/>
        </p:nvSpPr>
        <p:spPr>
          <a:xfrm>
            <a:off x="516835" y="918433"/>
            <a:ext cx="2011001" cy="369332"/>
          </a:xfrm>
          <a:prstGeom prst="rect">
            <a:avLst/>
          </a:prstGeom>
          <a:noFill/>
        </p:spPr>
        <p:txBody>
          <a:bodyPr wrap="square" rtlCol="0">
            <a:spAutoFit/>
          </a:bodyPr>
          <a:lstStyle/>
          <a:p>
            <a:r>
              <a:rPr lang="en-US" dirty="0"/>
              <a:t>NUMERATOR</a:t>
            </a:r>
          </a:p>
        </p:txBody>
      </p:sp>
      <p:sp>
        <p:nvSpPr>
          <p:cNvPr id="31" name="TextBox 30">
            <a:extLst>
              <a:ext uri="{FF2B5EF4-FFF2-40B4-BE49-F238E27FC236}">
                <a16:creationId xmlns:a16="http://schemas.microsoft.com/office/drawing/2014/main" id="{7B1A43C6-E958-BC96-7432-BCA13FB6C75A}"/>
              </a:ext>
            </a:extLst>
          </p:cNvPr>
          <p:cNvSpPr txBox="1"/>
          <p:nvPr/>
        </p:nvSpPr>
        <p:spPr>
          <a:xfrm>
            <a:off x="397564" y="4768816"/>
            <a:ext cx="2011001" cy="369332"/>
          </a:xfrm>
          <a:prstGeom prst="rect">
            <a:avLst/>
          </a:prstGeom>
          <a:noFill/>
        </p:spPr>
        <p:txBody>
          <a:bodyPr wrap="square" rtlCol="0">
            <a:spAutoFit/>
          </a:bodyPr>
          <a:lstStyle/>
          <a:p>
            <a:r>
              <a:rPr lang="en-US" dirty="0"/>
              <a:t>DENOMINATOR</a:t>
            </a:r>
          </a:p>
        </p:txBody>
      </p:sp>
      <p:cxnSp>
        <p:nvCxnSpPr>
          <p:cNvPr id="33" name="Connector: Elbow 32">
            <a:extLst>
              <a:ext uri="{FF2B5EF4-FFF2-40B4-BE49-F238E27FC236}">
                <a16:creationId xmlns:a16="http://schemas.microsoft.com/office/drawing/2014/main" id="{6999A41A-185E-6E12-647B-F67D69CAC287}"/>
              </a:ext>
            </a:extLst>
          </p:cNvPr>
          <p:cNvCxnSpPr>
            <a:cxnSpLocks/>
          </p:cNvCxnSpPr>
          <p:nvPr/>
        </p:nvCxnSpPr>
        <p:spPr>
          <a:xfrm>
            <a:off x="9859407" y="4103159"/>
            <a:ext cx="2010235" cy="265575"/>
          </a:xfrm>
          <a:prstGeom prst="bentConnector3">
            <a:avLst>
              <a:gd name="adj1" fmla="val -10423"/>
            </a:avLst>
          </a:prstGeom>
          <a:ln w="28575"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508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anim calcmode="lin" valueType="num">
                                      <p:cBhvr>
                                        <p:cTn id="101" dur="1000" fill="hold"/>
                                        <p:tgtEl>
                                          <p:spTgt spid="28"/>
                                        </p:tgtEl>
                                        <p:attrNameLst>
                                          <p:attrName>ppt_x</p:attrName>
                                        </p:attrNameLst>
                                      </p:cBhvr>
                                      <p:tavLst>
                                        <p:tav tm="0">
                                          <p:val>
                                            <p:strVal val="#ppt_x"/>
                                          </p:val>
                                        </p:tav>
                                        <p:tav tm="100000">
                                          <p:val>
                                            <p:strVal val="#ppt_x"/>
                                          </p:val>
                                        </p:tav>
                                      </p:tavLst>
                                    </p:anim>
                                    <p:anim calcmode="lin" valueType="num">
                                      <p:cBhvr>
                                        <p:cTn id="10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1000"/>
                                        <p:tgtEl>
                                          <p:spTgt spid="21"/>
                                        </p:tgtEl>
                                      </p:cBhvr>
                                    </p:animEffect>
                                    <p:anim calcmode="lin" valueType="num">
                                      <p:cBhvr>
                                        <p:cTn id="115" dur="1000" fill="hold"/>
                                        <p:tgtEl>
                                          <p:spTgt spid="21"/>
                                        </p:tgtEl>
                                        <p:attrNameLst>
                                          <p:attrName>ppt_x</p:attrName>
                                        </p:attrNameLst>
                                      </p:cBhvr>
                                      <p:tavLst>
                                        <p:tav tm="0">
                                          <p:val>
                                            <p:strVal val="#ppt_x"/>
                                          </p:val>
                                        </p:tav>
                                        <p:tav tm="100000">
                                          <p:val>
                                            <p:strVal val="#ppt_x"/>
                                          </p:val>
                                        </p:tav>
                                      </p:tavLst>
                                    </p:anim>
                                    <p:anim calcmode="lin" valueType="num">
                                      <p:cBhvr>
                                        <p:cTn id="1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1000"/>
                                        <p:tgtEl>
                                          <p:spTgt spid="26"/>
                                        </p:tgtEl>
                                      </p:cBhvr>
                                    </p:animEffect>
                                    <p:anim calcmode="lin" valueType="num">
                                      <p:cBhvr>
                                        <p:cTn id="122" dur="1000" fill="hold"/>
                                        <p:tgtEl>
                                          <p:spTgt spid="26"/>
                                        </p:tgtEl>
                                        <p:attrNameLst>
                                          <p:attrName>ppt_x</p:attrName>
                                        </p:attrNameLst>
                                      </p:cBhvr>
                                      <p:tavLst>
                                        <p:tav tm="0">
                                          <p:val>
                                            <p:strVal val="#ppt_x"/>
                                          </p:val>
                                        </p:tav>
                                        <p:tav tm="100000">
                                          <p:val>
                                            <p:strVal val="#ppt_x"/>
                                          </p:val>
                                        </p:tav>
                                      </p:tavLst>
                                    </p:anim>
                                    <p:anim calcmode="lin" valueType="num">
                                      <p:cBhvr>
                                        <p:cTn id="1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1" grpId="0" animBg="1"/>
      <p:bldP spid="22" grpId="0" animBg="1"/>
      <p:bldP spid="23" grpId="0" animBg="1"/>
      <p:bldP spid="24" grpId="0" animBg="1"/>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D15C-1AFD-A83E-5880-7D90248F2224}"/>
              </a:ext>
            </a:extLst>
          </p:cNvPr>
          <p:cNvSpPr>
            <a:spLocks noGrp="1"/>
          </p:cNvSpPr>
          <p:nvPr>
            <p:ph type="ctrTitle"/>
          </p:nvPr>
        </p:nvSpPr>
        <p:spPr/>
        <p:txBody>
          <a:bodyPr/>
          <a:lstStyle/>
          <a:p>
            <a:r>
              <a:rPr lang="en-US" dirty="0"/>
              <a:t>TSC SAMPLE EQUATION</a:t>
            </a:r>
          </a:p>
        </p:txBody>
      </p:sp>
      <p:sp>
        <p:nvSpPr>
          <p:cNvPr id="4" name="TextBox 3">
            <a:extLst>
              <a:ext uri="{FF2B5EF4-FFF2-40B4-BE49-F238E27FC236}">
                <a16:creationId xmlns:a16="http://schemas.microsoft.com/office/drawing/2014/main" id="{B2317A7D-DF5E-1E53-607F-9594A7E775BD}"/>
              </a:ext>
            </a:extLst>
          </p:cNvPr>
          <p:cNvSpPr txBox="1"/>
          <p:nvPr/>
        </p:nvSpPr>
        <p:spPr>
          <a:xfrm>
            <a:off x="4748630" y="4718605"/>
            <a:ext cx="1010726" cy="707886"/>
          </a:xfrm>
          <a:prstGeom prst="rect">
            <a:avLst/>
          </a:prstGeom>
          <a:noFill/>
        </p:spPr>
        <p:txBody>
          <a:bodyPr wrap="square" rtlCol="0">
            <a:spAutoFit/>
          </a:bodyPr>
          <a:lstStyle/>
          <a:p>
            <a:r>
              <a:rPr lang="en-US" sz="4000" dirty="0">
                <a:latin typeface="Ekster" panose="02000500030000020000"/>
              </a:rPr>
              <a:t>28</a:t>
            </a:r>
          </a:p>
        </p:txBody>
      </p:sp>
      <p:cxnSp>
        <p:nvCxnSpPr>
          <p:cNvPr id="6" name="Straight Connector 5">
            <a:extLst>
              <a:ext uri="{FF2B5EF4-FFF2-40B4-BE49-F238E27FC236}">
                <a16:creationId xmlns:a16="http://schemas.microsoft.com/office/drawing/2014/main" id="{264CFB13-DD74-E095-0248-9E15CAF1E828}"/>
              </a:ext>
            </a:extLst>
          </p:cNvPr>
          <p:cNvCxnSpPr/>
          <p:nvPr/>
        </p:nvCxnSpPr>
        <p:spPr>
          <a:xfrm>
            <a:off x="4046265" y="4718605"/>
            <a:ext cx="25841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A028056D-36B2-573B-4C95-1105EBC548BF}"/>
              </a:ext>
            </a:extLst>
          </p:cNvPr>
          <p:cNvSpPr txBox="1">
            <a:spLocks noGrp="1"/>
          </p:cNvSpPr>
          <p:nvPr>
            <p:ph type="body" sz="quarter" idx="10"/>
          </p:nvPr>
        </p:nvSpPr>
        <p:spPr>
          <a:xfrm>
            <a:off x="4721336" y="3900961"/>
            <a:ext cx="1010726" cy="646331"/>
          </a:xfrm>
          <a:prstGeom prst="rect">
            <a:avLst/>
          </a:prstGeom>
          <a:noFill/>
        </p:spPr>
        <p:txBody>
          <a:bodyPr wrap="square" rtlCol="0">
            <a:spAutoFit/>
          </a:bodyPr>
          <a:lstStyle/>
          <a:p>
            <a:r>
              <a:rPr lang="en-US" sz="4000" dirty="0">
                <a:latin typeface="Ekster" panose="02000500030000020000"/>
              </a:rPr>
              <a:t>18</a:t>
            </a:r>
          </a:p>
        </p:txBody>
      </p:sp>
      <p:sp>
        <p:nvSpPr>
          <p:cNvPr id="8" name="Equals 7">
            <a:extLst>
              <a:ext uri="{FF2B5EF4-FFF2-40B4-BE49-F238E27FC236}">
                <a16:creationId xmlns:a16="http://schemas.microsoft.com/office/drawing/2014/main" id="{2CACDA52-270C-246C-400F-0F8763013703}"/>
              </a:ext>
            </a:extLst>
          </p:cNvPr>
          <p:cNvSpPr/>
          <p:nvPr/>
        </p:nvSpPr>
        <p:spPr>
          <a:xfrm>
            <a:off x="7346056" y="4280452"/>
            <a:ext cx="1457740" cy="11460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2617B1E-8BFB-79E7-39D1-30852237C004}"/>
              </a:ext>
            </a:extLst>
          </p:cNvPr>
          <p:cNvSpPr txBox="1"/>
          <p:nvPr/>
        </p:nvSpPr>
        <p:spPr>
          <a:xfrm>
            <a:off x="9585674" y="4280452"/>
            <a:ext cx="3044440" cy="707886"/>
          </a:xfrm>
          <a:prstGeom prst="rect">
            <a:avLst/>
          </a:prstGeom>
          <a:noFill/>
        </p:spPr>
        <p:txBody>
          <a:bodyPr wrap="square" rtlCol="0">
            <a:spAutoFit/>
          </a:bodyPr>
          <a:lstStyle/>
          <a:p>
            <a:r>
              <a:rPr lang="en-US" sz="4000" b="1" dirty="0">
                <a:latin typeface="Ekster" panose="02000500030000020000"/>
              </a:rPr>
              <a:t>.64 or 64%</a:t>
            </a:r>
          </a:p>
        </p:txBody>
      </p:sp>
      <p:sp>
        <p:nvSpPr>
          <p:cNvPr id="10" name="TextBox 9">
            <a:extLst>
              <a:ext uri="{FF2B5EF4-FFF2-40B4-BE49-F238E27FC236}">
                <a16:creationId xmlns:a16="http://schemas.microsoft.com/office/drawing/2014/main" id="{0256106A-09F1-A01B-D125-91BB38F48A0C}"/>
              </a:ext>
            </a:extLst>
          </p:cNvPr>
          <p:cNvSpPr txBox="1"/>
          <p:nvPr/>
        </p:nvSpPr>
        <p:spPr>
          <a:xfrm>
            <a:off x="1364776" y="4114800"/>
            <a:ext cx="2814011" cy="523220"/>
          </a:xfrm>
          <a:prstGeom prst="rect">
            <a:avLst/>
          </a:prstGeom>
          <a:noFill/>
        </p:spPr>
        <p:txBody>
          <a:bodyPr wrap="square" rtlCol="0">
            <a:spAutoFit/>
          </a:bodyPr>
          <a:lstStyle/>
          <a:p>
            <a:r>
              <a:rPr lang="en-US" sz="2800" b="1" dirty="0">
                <a:latin typeface="Ekster" panose="02000500030000020000"/>
              </a:rPr>
              <a:t>NUMERATOR</a:t>
            </a:r>
          </a:p>
        </p:txBody>
      </p:sp>
      <p:sp>
        <p:nvSpPr>
          <p:cNvPr id="11" name="TextBox 10">
            <a:extLst>
              <a:ext uri="{FF2B5EF4-FFF2-40B4-BE49-F238E27FC236}">
                <a16:creationId xmlns:a16="http://schemas.microsoft.com/office/drawing/2014/main" id="{93996FF5-8610-5749-9642-06FBF3829AB8}"/>
              </a:ext>
            </a:extLst>
          </p:cNvPr>
          <p:cNvSpPr txBox="1"/>
          <p:nvPr/>
        </p:nvSpPr>
        <p:spPr>
          <a:xfrm>
            <a:off x="1296931" y="4915858"/>
            <a:ext cx="2718477" cy="523220"/>
          </a:xfrm>
          <a:prstGeom prst="rect">
            <a:avLst/>
          </a:prstGeom>
          <a:noFill/>
        </p:spPr>
        <p:txBody>
          <a:bodyPr wrap="square" rtlCol="0">
            <a:spAutoFit/>
          </a:bodyPr>
          <a:lstStyle/>
          <a:p>
            <a:r>
              <a:rPr lang="en-US" sz="2800" b="1" dirty="0">
                <a:latin typeface="Ekster" panose="02000500030000020000"/>
              </a:rPr>
              <a:t>DENOMINATOR</a:t>
            </a:r>
          </a:p>
        </p:txBody>
      </p:sp>
    </p:spTree>
    <p:extLst>
      <p:ext uri="{BB962C8B-B14F-4D97-AF65-F5344CB8AC3E}">
        <p14:creationId xmlns:p14="http://schemas.microsoft.com/office/powerpoint/2010/main" val="3555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animBg="1"/>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dirty="0">
                <a:solidFill>
                  <a:srgbClr val="FFFFFF"/>
                </a:solidFill>
                <a:latin typeface="Ekster"/>
              </a:rPr>
              <a:t>TSC 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3" y="1021645"/>
            <a:ext cx="9100787" cy="5078313"/>
          </a:xfrm>
          <a:prstGeom prst="rect">
            <a:avLst/>
          </a:prstGeom>
          <a:noFill/>
        </p:spPr>
        <p:txBody>
          <a:bodyPr wrap="square">
            <a:spAutoFit/>
          </a:bodyPr>
          <a:lstStyle/>
          <a:p>
            <a:r>
              <a:rPr lang="en-US" sz="3600" b="1" dirty="0">
                <a:latin typeface="Ekster"/>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a:rPr>
              <a:t>Eligible Encounter </a:t>
            </a:r>
          </a:p>
          <a:p>
            <a:r>
              <a:rPr lang="en-US" sz="3600" b="1" dirty="0">
                <a:latin typeface="Ekster"/>
              </a:rPr>
              <a:t>Tobacco and Smoking Screening  </a:t>
            </a:r>
          </a:p>
          <a:p>
            <a:r>
              <a:rPr lang="en-US" sz="3600" b="1" dirty="0">
                <a:latin typeface="Ekster"/>
              </a:rPr>
              <a:t>Follow Up Action </a:t>
            </a:r>
          </a:p>
          <a:p>
            <a:r>
              <a:rPr lang="en-US" sz="3600" b="1" dirty="0">
                <a:latin typeface="Ekster"/>
              </a:rPr>
              <a:t>Unable to Collect</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80238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TSC</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4" y="2398643"/>
            <a:ext cx="9976932" cy="4713470"/>
          </a:xfrm>
        </p:spPr>
        <p:txBody>
          <a:bodyPr>
            <a:noAutofit/>
          </a:bodyPr>
          <a:lstStyle/>
          <a:p>
            <a:pPr marL="342900" marR="0" lvl="0" indent="-342900">
              <a:spcBef>
                <a:spcPts val="0"/>
              </a:spcBef>
              <a:spcAft>
                <a:spcPts val="0"/>
              </a:spcAft>
              <a:buFont typeface="Symbol" panose="05050102010706020507" pitchFamily="18" charset="2"/>
              <a:buChar char=""/>
            </a:pPr>
            <a:r>
              <a:rPr lang="en-US" sz="2800" dirty="0"/>
              <a:t>For the screening activity, there is not prescribed method or tool to do this screening in order to qualify for the numerator. </a:t>
            </a:r>
          </a:p>
          <a:p>
            <a:pPr marL="342900" marR="0" lvl="0" indent="-342900">
              <a:spcBef>
                <a:spcPts val="0"/>
              </a:spcBef>
              <a:spcAft>
                <a:spcPts val="0"/>
              </a:spcAft>
              <a:buFont typeface="Symbol" panose="05050102010706020507" pitchFamily="18" charset="2"/>
              <a:buChar char=""/>
            </a:pPr>
            <a:r>
              <a:rPr lang="en-US" sz="2800" dirty="0"/>
              <a:t>Tobacco cessation intervention can include counseling, pharmacotherapy, or both.</a:t>
            </a:r>
          </a:p>
          <a:p>
            <a:pPr marL="342900" marR="0" lvl="0" indent="-342900">
              <a:spcBef>
                <a:spcPts val="0"/>
              </a:spcBef>
              <a:spcAft>
                <a:spcPts val="0"/>
              </a:spcAft>
              <a:buFont typeface="Symbol" panose="05050102010706020507" pitchFamily="18" charset="2"/>
              <a:buChar char=""/>
            </a:pPr>
            <a:r>
              <a:rPr lang="en-US" sz="2800" dirty="0"/>
              <a:t>The measurement period for the numerator is the measurement year and the prior year. </a:t>
            </a:r>
          </a:p>
          <a:p>
            <a:pPr marL="342900" marR="0" lvl="0" indent="-342900">
              <a:spcBef>
                <a:spcPts val="0"/>
              </a:spcBef>
              <a:spcAft>
                <a:spcPts val="600"/>
              </a:spcAft>
              <a:buFont typeface="Symbol" panose="05050102010706020507" pitchFamily="18" charset="2"/>
              <a:buChar char=""/>
            </a:pPr>
            <a:r>
              <a:rPr lang="en-US" sz="2800" dirty="0"/>
              <a:t>This measure is also part of the eCQM MIPS measure reporting (cms138). Be aware that the current MIPS measure looks for 2 qualifying  visits in the measurement period to be counted in the denominator while the CCBHC is looking for just 1 qualifying visit. Thus, if you are reporting for both CCHBC and MIPS, your results for this measure may be different. </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2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TSC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1016429220"/>
              </p:ext>
            </p:extLst>
          </p:nvPr>
        </p:nvGraphicFramePr>
        <p:xfrm>
          <a:off x="969264" y="2302012"/>
          <a:ext cx="13081767" cy="478468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900541">
                <a:tc>
                  <a:txBody>
                    <a:bodyPr/>
                    <a:lstStyle/>
                    <a:p>
                      <a:r>
                        <a:rPr lang="en-US" sz="290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t>Consumers aged 18 years or older on the date of the service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a:t>Event/Diagnosis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t>Step 1: Identify the consumers seen at the provider entity during the measurement year</a:t>
                      </a:r>
                    </a:p>
                    <a:p>
                      <a:r>
                        <a:rPr lang="en-US" sz="2900" dirty="0"/>
                        <a:t>Step 2: Identify the consumers from step 1 who were aged 18 years or older on the date of service during the measurement year</a:t>
                      </a:r>
                    </a:p>
                    <a:p>
                      <a:r>
                        <a:rPr lang="en-US" sz="2900" dirty="0"/>
                        <a:t>Step 3: Identify from step 2 who had an eligible encounter at the provider entity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15354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BED3-C291-89D2-3A68-A9FAE8A25036}"/>
              </a:ext>
            </a:extLst>
          </p:cNvPr>
          <p:cNvSpPr>
            <a:spLocks noGrp="1"/>
          </p:cNvSpPr>
          <p:nvPr>
            <p:ph type="ctrTitle"/>
          </p:nvPr>
        </p:nvSpPr>
        <p:spPr/>
        <p:txBody>
          <a:bodyPr/>
          <a:lstStyle/>
          <a:p>
            <a:r>
              <a:rPr lang="en-US" dirty="0"/>
              <a:t>IMPORTANT INFORMATION</a:t>
            </a:r>
          </a:p>
        </p:txBody>
      </p:sp>
      <p:sp>
        <p:nvSpPr>
          <p:cNvPr id="3" name="Text Placeholder 2">
            <a:extLst>
              <a:ext uri="{FF2B5EF4-FFF2-40B4-BE49-F238E27FC236}">
                <a16:creationId xmlns:a16="http://schemas.microsoft.com/office/drawing/2014/main" id="{5F77EC30-42FC-E0AD-FE67-D7F5E0EF96D5}"/>
              </a:ext>
            </a:extLst>
          </p:cNvPr>
          <p:cNvSpPr>
            <a:spLocks noGrp="1"/>
          </p:cNvSpPr>
          <p:nvPr>
            <p:ph type="body" sz="quarter" idx="10"/>
          </p:nvPr>
        </p:nvSpPr>
        <p:spPr/>
        <p:txBody>
          <a:bodyPr>
            <a:normAutofit lnSpcReduction="10000"/>
          </a:bodyPr>
          <a:lstStyle/>
          <a:p>
            <a:pPr algn="ctr"/>
            <a:r>
              <a:rPr lang="en-US" sz="3600" dirty="0"/>
              <a:t>These measures are from the SAMSHA CMS SPECIFICATION GUIDES Volume 1 and Volume 2 found </a:t>
            </a:r>
            <a:r>
              <a:rPr lang="en-US" sz="3600" dirty="0">
                <a:hlinkClick r:id="rId2"/>
              </a:rPr>
              <a:t>here</a:t>
            </a:r>
            <a:r>
              <a:rPr lang="en-US" sz="3600" dirty="0"/>
              <a:t>. </a:t>
            </a:r>
          </a:p>
          <a:p>
            <a:pPr algn="ctr"/>
            <a:r>
              <a:rPr lang="en-US" sz="3600" dirty="0"/>
              <a:t>This CY 2022 CCBHC BH LED FRAMEWORK PowerPoint.</a:t>
            </a:r>
          </a:p>
          <a:p>
            <a:pPr algn="ctr"/>
            <a:r>
              <a:rPr lang="en-US" sz="3600" dirty="0"/>
              <a:t>Each time SAMHSA updates the outcome measures, the framework for the measures may be updated. </a:t>
            </a:r>
          </a:p>
          <a:p>
            <a:pPr algn="ctr"/>
            <a:r>
              <a:rPr lang="en-US" sz="3600" dirty="0"/>
              <a:t>Watch for updated versions from Qualifacts as the </a:t>
            </a:r>
          </a:p>
          <a:p>
            <a:pPr algn="ctr"/>
            <a:r>
              <a:rPr lang="en-US" sz="3600" dirty="0"/>
              <a:t>measures are updated by SAMHSA.  </a:t>
            </a:r>
          </a:p>
        </p:txBody>
      </p:sp>
    </p:spTree>
    <p:extLst>
      <p:ext uri="{BB962C8B-B14F-4D97-AF65-F5344CB8AC3E}">
        <p14:creationId xmlns:p14="http://schemas.microsoft.com/office/powerpoint/2010/main" val="370958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676656"/>
            <a:ext cx="12496215" cy="1408239"/>
          </a:xfrm>
        </p:spPr>
        <p:txBody>
          <a:bodyPr>
            <a:noAutofit/>
          </a:bodyPr>
          <a:lstStyle/>
          <a:p>
            <a:r>
              <a:rPr lang="en-US" dirty="0"/>
              <a:t>TSC Numerator</a:t>
            </a:r>
            <a:br>
              <a:rPr lang="en-US" dirty="0"/>
            </a:br>
            <a:r>
              <a:rPr lang="en-US" sz="2400" dirty="0"/>
              <a:t>The number of consumers who were screened for tobacco use at least once within 24 months AND who received tobacco cessation intervention if identified as a tobacco user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58746591"/>
              </p:ext>
            </p:extLst>
          </p:nvPr>
        </p:nvGraphicFramePr>
        <p:xfrm>
          <a:off x="969264" y="2577588"/>
          <a:ext cx="13081767" cy="3948855"/>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8767">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2044533">
                <a:tc>
                  <a:txBody>
                    <a:bodyPr/>
                    <a:lstStyle/>
                    <a:p>
                      <a:r>
                        <a:rPr lang="en-US" sz="2900" dirty="0"/>
                        <a:t>Numerator Options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Performance Met: </a:t>
                      </a:r>
                      <a:r>
                        <a:rPr lang="en-US" sz="1800" dirty="0"/>
                        <a:t>Consumer screened for tobacco use AND received tobacco cessation intervention (counseling, pharmacotherapy, or both), if identified as a tobacco user</a:t>
                      </a:r>
                    </a:p>
                    <a:p>
                      <a:r>
                        <a:rPr lang="en-US" sz="1800" b="1" dirty="0"/>
                        <a:t>OR</a:t>
                      </a:r>
                      <a:r>
                        <a:rPr lang="en-US" sz="1800" dirty="0"/>
                        <a:t> </a:t>
                      </a:r>
                    </a:p>
                    <a:p>
                      <a:r>
                        <a:rPr lang="en-US" sz="1800" b="1" dirty="0"/>
                        <a:t>Performance Met: </a:t>
                      </a:r>
                      <a:r>
                        <a:rPr lang="en-US" sz="1800" dirty="0"/>
                        <a:t>Consumer screened for tobacco use and identified as a non-user of tobacco (see most recent source measure for codes) </a:t>
                      </a:r>
                    </a:p>
                    <a:p>
                      <a:r>
                        <a:rPr lang="en-US" sz="1800" b="1" dirty="0"/>
                        <a:t>Performance Not Met: </a:t>
                      </a:r>
                      <a:r>
                        <a:rPr lang="en-US" sz="1800" dirty="0"/>
                        <a:t>Tobacco screening OR tobacco cessation intervention not performed; reason not otherwise specified</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640737">
                <a:tc>
                  <a:txBody>
                    <a:bodyPr/>
                    <a:lstStyle/>
                    <a:p>
                      <a:r>
                        <a:rPr lang="en-US" sz="3200" dirty="0"/>
                        <a:t>Exception:</a:t>
                      </a:r>
                      <a:endParaRPr lang="en-US" sz="29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latin typeface="+mn-lt"/>
                          <a:ea typeface="+mn-ea"/>
                          <a:cs typeface="+mn-cs"/>
                        </a:rPr>
                        <a:t>Documentation of medical reason(s) for not screening for tobacco use (e.g., limited life expectancy, other medical reasons)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r h="640737">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Better quality=Higher Score</a:t>
                      </a:r>
                    </a:p>
                    <a:p>
                      <a:endParaRPr lang="en-US" sz="1800" kern="1200" dirty="0">
                        <a:solidFill>
                          <a:schemeClr val="dk1"/>
                        </a:solidFill>
                        <a:latin typeface="+mn-lt"/>
                        <a:ea typeface="+mn-ea"/>
                        <a:cs typeface="+mn-cs"/>
                      </a:endParaRP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171065"/>
                  </a:ext>
                </a:extLst>
              </a:tr>
            </a:tbl>
          </a:graphicData>
        </a:graphic>
      </p:graphicFrame>
      <p:sp>
        <p:nvSpPr>
          <p:cNvPr id="5" name="TextBox 4">
            <a:extLst>
              <a:ext uri="{FF2B5EF4-FFF2-40B4-BE49-F238E27FC236}">
                <a16:creationId xmlns:a16="http://schemas.microsoft.com/office/drawing/2014/main" id="{0A86C2FB-ED17-47A5-903D-02561A518024}"/>
              </a:ext>
            </a:extLst>
          </p:cNvPr>
          <p:cNvSpPr txBox="1"/>
          <p:nvPr/>
        </p:nvSpPr>
        <p:spPr>
          <a:xfrm>
            <a:off x="969264" y="6695970"/>
            <a:ext cx="13081767" cy="369332"/>
          </a:xfrm>
          <a:prstGeom prst="rect">
            <a:avLst/>
          </a:prstGeom>
          <a:noFill/>
        </p:spPr>
        <p:txBody>
          <a:bodyPr wrap="square">
            <a:spAutoFit/>
          </a:bodyPr>
          <a:lstStyle/>
          <a:p>
            <a:r>
              <a:rPr lang="en-US" b="1" dirty="0"/>
              <a:t>Note: </a:t>
            </a:r>
            <a:r>
              <a:rPr lang="en-US" dirty="0"/>
              <a:t>The measurement period for the numerator is the measurement year and the prior year. </a:t>
            </a:r>
          </a:p>
        </p:txBody>
      </p:sp>
    </p:spTree>
    <p:extLst>
      <p:ext uri="{BB962C8B-B14F-4D97-AF65-F5344CB8AC3E}">
        <p14:creationId xmlns:p14="http://schemas.microsoft.com/office/powerpoint/2010/main" val="234120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TSC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1828760009"/>
              </p:ext>
            </p:extLst>
          </p:nvPr>
        </p:nvGraphicFramePr>
        <p:xfrm>
          <a:off x="1214651" y="1599791"/>
          <a:ext cx="12830630" cy="4828032"/>
        </p:xfrm>
        <a:graphic>
          <a:graphicData uri="http://schemas.openxmlformats.org/drawingml/2006/table">
            <a:tbl>
              <a:tblPr firstRow="1" bandRow="1">
                <a:tableStyleId>{21E4AEA4-8DFA-4A89-87EB-49C32662AFE0}</a:tableStyleId>
              </a:tblPr>
              <a:tblGrid>
                <a:gridCol w="3454400">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t>Age and encounter- eligible consumers seen during 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561362">
                <a:tc>
                  <a:txBody>
                    <a:bodyPr/>
                    <a:lstStyle/>
                    <a:p>
                      <a:r>
                        <a:rPr lang="en-US" dirty="0"/>
                        <a:t>No quality-data numerator codes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r>
                        <a:rPr lang="en-US" b="1" dirty="0"/>
                        <a:t>Initial 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100-5=95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50-5=45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50-3=47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200-13=187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160" kern="1200" dirty="0">
                          <a:solidFill>
                            <a:schemeClr val="dk1"/>
                          </a:solidFill>
                          <a:latin typeface="+mn-lt"/>
                          <a:ea typeface="+mn-ea"/>
                          <a:cs typeface="+mn-cs"/>
                        </a:rPr>
                        <a:t>Remove consumers with a documented medical reason for not screening for tobacco use during the MY or the prior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60" kern="1200" dirty="0">
                          <a:solidFill>
                            <a:schemeClr val="dk1"/>
                          </a:solidFill>
                          <a:latin typeface="+mn-lt"/>
                          <a:ea typeface="+mn-ea"/>
                          <a:cs typeface="+mn-cs"/>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463728"/>
                  </a:ext>
                </a:extLst>
              </a:tr>
              <a:tr h="370840">
                <a:tc>
                  <a:txBody>
                    <a:bodyPr/>
                    <a:lstStyle/>
                    <a:p>
                      <a:r>
                        <a:rPr lang="en-US" b="1" dirty="0"/>
                        <a:t>Final Denominator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95-15=80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45-30=15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47-2=45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187-47=140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070157"/>
                  </a:ext>
                </a:extLst>
              </a:tr>
            </a:tbl>
          </a:graphicData>
        </a:graphic>
      </p:graphicFrame>
    </p:spTree>
    <p:extLst>
      <p:ext uri="{BB962C8B-B14F-4D97-AF65-F5344CB8AC3E}">
        <p14:creationId xmlns:p14="http://schemas.microsoft.com/office/powerpoint/2010/main" val="171729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TSC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4074855115"/>
              </p:ext>
            </p:extLst>
          </p:nvPr>
        </p:nvGraphicFramePr>
        <p:xfrm>
          <a:off x="969264" y="1563624"/>
          <a:ext cx="12859658" cy="3913632"/>
        </p:xfrm>
        <a:graphic>
          <a:graphicData uri="http://schemas.openxmlformats.org/drawingml/2006/table">
            <a:tbl>
              <a:tblPr firstRow="1" bandRow="1">
                <a:tableStyleId>{21E4AEA4-8DFA-4A89-87EB-49C32662AFE0}</a:tableStyleId>
              </a:tblPr>
              <a:tblGrid>
                <a:gridCol w="3947885">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2090057">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1800" b="0"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pPr marL="0" algn="l" defTabSz="1097280" rtl="0" eaLnBrk="1" latinLnBrk="0" hangingPunct="1"/>
                      <a:r>
                        <a:rPr lang="en-US" sz="1800" b="0" kern="1200" dirty="0">
                          <a:solidFill>
                            <a:schemeClr val="dk1"/>
                          </a:solidFill>
                          <a:latin typeface="+mn-lt"/>
                          <a:ea typeface="+mn-ea"/>
                          <a:cs typeface="+mn-cs"/>
                        </a:rPr>
                        <a:t>Exclude consumers not screened for tobacco use during the MP, reason not otherwise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r>
                        <a:rPr lang="en-US" sz="1800" b="0" dirty="0"/>
                        <a:t>Exclude consumers who were screened for tobacco use and who were identified as tobacco users, but who did not receive a tobacco cessation intervention during the MP, reason not otherwise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417995"/>
                  </a:ext>
                </a:extLst>
              </a:tr>
              <a:tr h="370840">
                <a:tc>
                  <a:txBody>
                    <a:bodyPr/>
                    <a:lstStyle/>
                    <a:p>
                      <a:r>
                        <a:rPr lang="en-US" b="1" dirty="0"/>
                        <a:t>Numerator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80-26=54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15-12=3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45-18=27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140-62=78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Tree>
    <p:extLst>
      <p:ext uri="{BB962C8B-B14F-4D97-AF65-F5344CB8AC3E}">
        <p14:creationId xmlns:p14="http://schemas.microsoft.com/office/powerpoint/2010/main" val="371712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TSC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p:txBody>
          <a:bodyPr>
            <a:normAutofit/>
          </a:bodyPr>
          <a:lstStyle/>
          <a:p>
            <a:r>
              <a:rPr lang="en-US" dirty="0">
                <a:solidFill>
                  <a:schemeClr val="tx1">
                    <a:lumMod val="60000"/>
                    <a:lumOff val="40000"/>
                  </a:schemeClr>
                </a:solidFill>
              </a:rPr>
              <a:t>Quality Measure, percentage of consumers aged 18 years and older who were screened for tobacco use one or more times within 24 months AND who received cessation intervention if identified as a tobacco user: </a:t>
            </a:r>
          </a:p>
          <a:p>
            <a:r>
              <a:rPr lang="en-US" dirty="0"/>
              <a:t>	Medicaid: 54/80= .675 or 67.5%</a:t>
            </a:r>
          </a:p>
          <a:p>
            <a:r>
              <a:rPr lang="en-US" dirty="0"/>
              <a:t>	Medicare &amp; Medicaid : 3/15 = .2 or 20%</a:t>
            </a:r>
          </a:p>
          <a:p>
            <a:r>
              <a:rPr lang="en-US" dirty="0"/>
              <a:t>	Neither: 27/45 = .6 or 60%</a:t>
            </a:r>
          </a:p>
          <a:p>
            <a:r>
              <a:rPr lang="en-US" dirty="0"/>
              <a:t>	</a:t>
            </a:r>
            <a:r>
              <a:rPr lang="en-US"/>
              <a:t>Total :78/140</a:t>
            </a:r>
            <a:r>
              <a:rPr lang="en-US" dirty="0"/>
              <a:t>= .58 or 58%</a:t>
            </a:r>
          </a:p>
          <a:p>
            <a:r>
              <a:rPr lang="en-US" u="sng" dirty="0">
                <a:solidFill>
                  <a:schemeClr val="tx1">
                    <a:lumMod val="60000"/>
                    <a:lumOff val="40000"/>
                  </a:schemeClr>
                </a:solidFill>
              </a:rPr>
              <a:t>Measure Interpretation: </a:t>
            </a:r>
            <a:r>
              <a:rPr lang="en-US" dirty="0">
                <a:solidFill>
                  <a:schemeClr val="tx1">
                    <a:lumMod val="60000"/>
                    <a:lumOff val="40000"/>
                  </a:schemeClr>
                </a:solidFill>
              </a:rPr>
              <a:t>For the Medicaid consumers in the eligible population, 67.5% aged 18 and older were screened for tobacco use one or more times within 24 months AND received cessation intervention if identified as a tobacco user. </a:t>
            </a:r>
          </a:p>
          <a:p>
            <a:endParaRPr lang="en-US" dirty="0"/>
          </a:p>
        </p:txBody>
      </p:sp>
    </p:spTree>
    <p:extLst>
      <p:ext uri="{BB962C8B-B14F-4D97-AF65-F5344CB8AC3E}">
        <p14:creationId xmlns:p14="http://schemas.microsoft.com/office/powerpoint/2010/main" val="402134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ASC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a:t>
            </a:r>
            <a:r>
              <a:rPr lang="en-US" dirty="0"/>
              <a:t>Percentage of consumers aged 18 years and older who were screened at least once within the last 24 months for unhealthy alcohol use using a systematic screening method AND who received brief counseling if identified as an unhealthy alcohol user </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t>The measurement period for the denominator is the measurement year and, for the numerator, is the measurement year and the prior year.</a:t>
            </a:r>
            <a:endParaRPr lang="en-US" dirty="0">
              <a:solidFill>
                <a:srgbClr val="000000"/>
              </a:solidFill>
              <a:latin typeface="+mn-lt"/>
            </a:endParaRPr>
          </a:p>
        </p:txBody>
      </p:sp>
    </p:spTree>
    <p:extLst>
      <p:ext uri="{BB962C8B-B14F-4D97-AF65-F5344CB8AC3E}">
        <p14:creationId xmlns:p14="http://schemas.microsoft.com/office/powerpoint/2010/main" val="370901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F88A9-B75D-A22C-9A94-B80C121AE1A3}"/>
              </a:ext>
            </a:extLst>
          </p:cNvPr>
          <p:cNvSpPr txBox="1"/>
          <p:nvPr/>
        </p:nvSpPr>
        <p:spPr>
          <a:xfrm>
            <a:off x="4043541" y="7348675"/>
            <a:ext cx="5864548" cy="36794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sp>
        <p:nvSpPr>
          <p:cNvPr id="5" name="TextBox 4">
            <a:extLst>
              <a:ext uri="{FF2B5EF4-FFF2-40B4-BE49-F238E27FC236}">
                <a16:creationId xmlns:a16="http://schemas.microsoft.com/office/drawing/2014/main" id="{A55AACF2-1672-E33D-11CC-6B2B036E7018}"/>
              </a:ext>
            </a:extLst>
          </p:cNvPr>
          <p:cNvSpPr txBox="1"/>
          <p:nvPr/>
        </p:nvSpPr>
        <p:spPr>
          <a:xfrm>
            <a:off x="9160286" y="5285134"/>
            <a:ext cx="4671719" cy="1631216"/>
          </a:xfrm>
          <a:prstGeom prst="rect">
            <a:avLst/>
          </a:prstGeom>
          <a:noFill/>
          <a:ln>
            <a:solidFill>
              <a:schemeClr val="accent1">
                <a:shade val="50000"/>
              </a:schemeClr>
            </a:solidFill>
          </a:ln>
        </p:spPr>
        <p:txBody>
          <a:bodyPr wrap="square" rtlCol="0">
            <a:spAutoFit/>
          </a:bodyPr>
          <a:lstStyle/>
          <a:p>
            <a:r>
              <a:rPr lang="en-US" sz="2000" b="1" dirty="0">
                <a:latin typeface="Ekster" panose="02000500030000020000"/>
              </a:rPr>
              <a:t>Exception:</a:t>
            </a:r>
            <a:r>
              <a:rPr lang="en-US" sz="2000" dirty="0">
                <a:latin typeface="Ekster" panose="02000500030000020000"/>
              </a:rPr>
              <a:t> Documentation of medical reason (s) for not screening for unhealthy alcohol use the measurement year or the year prior (e.g., limited life expectancy, other medical reasons) </a:t>
            </a:r>
          </a:p>
        </p:txBody>
      </p:sp>
      <p:sp>
        <p:nvSpPr>
          <p:cNvPr id="6" name="Parallelogram 5">
            <a:extLst>
              <a:ext uri="{FF2B5EF4-FFF2-40B4-BE49-F238E27FC236}">
                <a16:creationId xmlns:a16="http://schemas.microsoft.com/office/drawing/2014/main" id="{3AE35CA4-4B15-2D51-8801-63DAECA0917F}"/>
              </a:ext>
            </a:extLst>
          </p:cNvPr>
          <p:cNvSpPr/>
          <p:nvPr/>
        </p:nvSpPr>
        <p:spPr>
          <a:xfrm>
            <a:off x="1256201" y="5219848"/>
            <a:ext cx="2650308" cy="1659522"/>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18 years of age or older on date of service</a:t>
            </a:r>
          </a:p>
        </p:txBody>
      </p:sp>
      <p:sp>
        <p:nvSpPr>
          <p:cNvPr id="7" name="TextBox 6">
            <a:extLst>
              <a:ext uri="{FF2B5EF4-FFF2-40B4-BE49-F238E27FC236}">
                <a16:creationId xmlns:a16="http://schemas.microsoft.com/office/drawing/2014/main" id="{013728E3-D15D-D737-39F2-CCFCEA4DB3A8}"/>
              </a:ext>
            </a:extLst>
          </p:cNvPr>
          <p:cNvSpPr txBox="1"/>
          <p:nvPr/>
        </p:nvSpPr>
        <p:spPr>
          <a:xfrm>
            <a:off x="1024189" y="4844372"/>
            <a:ext cx="2173140"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p>
        </p:txBody>
      </p:sp>
      <p:sp>
        <p:nvSpPr>
          <p:cNvPr id="8" name="Minus Sign 7">
            <a:extLst>
              <a:ext uri="{FF2B5EF4-FFF2-40B4-BE49-F238E27FC236}">
                <a16:creationId xmlns:a16="http://schemas.microsoft.com/office/drawing/2014/main" id="{24D6977E-7C9E-0FB0-801E-66B2247F70B8}"/>
              </a:ext>
            </a:extLst>
          </p:cNvPr>
          <p:cNvSpPr/>
          <p:nvPr/>
        </p:nvSpPr>
        <p:spPr>
          <a:xfrm>
            <a:off x="7858552" y="5651409"/>
            <a:ext cx="1045221" cy="89866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D9034AFE-C561-26ED-0F5A-7D00AEE99100}"/>
              </a:ext>
            </a:extLst>
          </p:cNvPr>
          <p:cNvSpPr/>
          <p:nvPr/>
        </p:nvSpPr>
        <p:spPr>
          <a:xfrm>
            <a:off x="4034766" y="5589316"/>
            <a:ext cx="1045221" cy="1123907"/>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 name="TextBox 9">
            <a:extLst>
              <a:ext uri="{FF2B5EF4-FFF2-40B4-BE49-F238E27FC236}">
                <a16:creationId xmlns:a16="http://schemas.microsoft.com/office/drawing/2014/main" id="{C0599261-3E52-E525-3E95-5903AD894928}"/>
              </a:ext>
            </a:extLst>
          </p:cNvPr>
          <p:cNvSpPr txBox="1"/>
          <p:nvPr/>
        </p:nvSpPr>
        <p:spPr>
          <a:xfrm>
            <a:off x="4265713" y="5966603"/>
            <a:ext cx="761511" cy="369332"/>
          </a:xfrm>
          <a:prstGeom prst="rect">
            <a:avLst/>
          </a:prstGeom>
          <a:noFill/>
        </p:spPr>
        <p:txBody>
          <a:bodyPr wrap="square" rtlCol="0">
            <a:spAutoFit/>
          </a:bodyPr>
          <a:lstStyle/>
          <a:p>
            <a:r>
              <a:rPr lang="en-US" dirty="0">
                <a:solidFill>
                  <a:schemeClr val="bg2"/>
                </a:solidFill>
              </a:rPr>
              <a:t>AND</a:t>
            </a:r>
          </a:p>
        </p:txBody>
      </p:sp>
      <p:sp>
        <p:nvSpPr>
          <p:cNvPr id="11" name="Parallelogram 10">
            <a:extLst>
              <a:ext uri="{FF2B5EF4-FFF2-40B4-BE49-F238E27FC236}">
                <a16:creationId xmlns:a16="http://schemas.microsoft.com/office/drawing/2014/main" id="{07116586-89BA-AFBA-6ADF-E9EE7FE81051}"/>
              </a:ext>
            </a:extLst>
          </p:cNvPr>
          <p:cNvSpPr/>
          <p:nvPr/>
        </p:nvSpPr>
        <p:spPr>
          <a:xfrm>
            <a:off x="5208244" y="5235540"/>
            <a:ext cx="2650308" cy="1659522"/>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Had 2 encounters or 1 preventive care visit</a:t>
            </a:r>
          </a:p>
        </p:txBody>
      </p:sp>
      <p:cxnSp>
        <p:nvCxnSpPr>
          <p:cNvPr id="13" name="Straight Connector 12">
            <a:extLst>
              <a:ext uri="{FF2B5EF4-FFF2-40B4-BE49-F238E27FC236}">
                <a16:creationId xmlns:a16="http://schemas.microsoft.com/office/drawing/2014/main" id="{1F5A60D5-F7CC-B7C3-0D1C-F6709710E619}"/>
              </a:ext>
            </a:extLst>
          </p:cNvPr>
          <p:cNvCxnSpPr>
            <a:cxnSpLocks/>
          </p:cNvCxnSpPr>
          <p:nvPr/>
        </p:nvCxnSpPr>
        <p:spPr>
          <a:xfrm>
            <a:off x="798394" y="4857629"/>
            <a:ext cx="13033612" cy="5944"/>
          </a:xfrm>
          <a:prstGeom prst="line">
            <a:avLst/>
          </a:prstGeom>
          <a:ln w="28575"/>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6ED9CD8D-5DFF-9AB9-AD8B-138362F73809}"/>
              </a:ext>
            </a:extLst>
          </p:cNvPr>
          <p:cNvSpPr/>
          <p:nvPr/>
        </p:nvSpPr>
        <p:spPr>
          <a:xfrm>
            <a:off x="1716406" y="1503776"/>
            <a:ext cx="2318360" cy="16976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Screened at least once within last 24 months for unhealthy alcohol use </a:t>
            </a:r>
          </a:p>
        </p:txBody>
      </p:sp>
      <p:sp>
        <p:nvSpPr>
          <p:cNvPr id="15" name="Diamond 14">
            <a:extLst>
              <a:ext uri="{FF2B5EF4-FFF2-40B4-BE49-F238E27FC236}">
                <a16:creationId xmlns:a16="http://schemas.microsoft.com/office/drawing/2014/main" id="{E223C910-B8A4-1915-84C5-144EA869C849}"/>
              </a:ext>
            </a:extLst>
          </p:cNvPr>
          <p:cNvSpPr/>
          <p:nvPr/>
        </p:nvSpPr>
        <p:spPr>
          <a:xfrm>
            <a:off x="4846203" y="0"/>
            <a:ext cx="2632769" cy="2212311"/>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Not an unhealthy alcohol user</a:t>
            </a:r>
          </a:p>
        </p:txBody>
      </p:sp>
      <p:sp>
        <p:nvSpPr>
          <p:cNvPr id="16" name="Diamond 15">
            <a:extLst>
              <a:ext uri="{FF2B5EF4-FFF2-40B4-BE49-F238E27FC236}">
                <a16:creationId xmlns:a16="http://schemas.microsoft.com/office/drawing/2014/main" id="{AA4E09EC-5EC2-FFCE-B58D-58193C89A756}"/>
              </a:ext>
            </a:extLst>
          </p:cNvPr>
          <p:cNvSpPr/>
          <p:nvPr/>
        </p:nvSpPr>
        <p:spPr>
          <a:xfrm>
            <a:off x="4761855" y="2099492"/>
            <a:ext cx="2717117" cy="2057237"/>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Unhealthy alcohol user</a:t>
            </a:r>
          </a:p>
        </p:txBody>
      </p:sp>
      <p:sp>
        <p:nvSpPr>
          <p:cNvPr id="17" name="TextBox 16">
            <a:extLst>
              <a:ext uri="{FF2B5EF4-FFF2-40B4-BE49-F238E27FC236}">
                <a16:creationId xmlns:a16="http://schemas.microsoft.com/office/drawing/2014/main" id="{0B7A0315-EF7D-9EE9-55C8-14353AF7A755}"/>
              </a:ext>
            </a:extLst>
          </p:cNvPr>
          <p:cNvSpPr txBox="1"/>
          <p:nvPr/>
        </p:nvSpPr>
        <p:spPr>
          <a:xfrm>
            <a:off x="1024189" y="762988"/>
            <a:ext cx="2173140"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p>
        </p:txBody>
      </p:sp>
      <p:sp>
        <p:nvSpPr>
          <p:cNvPr id="18" name="Oval 17">
            <a:extLst>
              <a:ext uri="{FF2B5EF4-FFF2-40B4-BE49-F238E27FC236}">
                <a16:creationId xmlns:a16="http://schemas.microsoft.com/office/drawing/2014/main" id="{8C728BDF-4AE3-9060-5FFD-B5F09682DEB1}"/>
              </a:ext>
            </a:extLst>
          </p:cNvPr>
          <p:cNvSpPr/>
          <p:nvPr/>
        </p:nvSpPr>
        <p:spPr>
          <a:xfrm>
            <a:off x="8435821" y="242809"/>
            <a:ext cx="1920465" cy="169760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 brief counseling required</a:t>
            </a:r>
          </a:p>
        </p:txBody>
      </p:sp>
      <p:sp>
        <p:nvSpPr>
          <p:cNvPr id="19" name="Oval 18">
            <a:extLst>
              <a:ext uri="{FF2B5EF4-FFF2-40B4-BE49-F238E27FC236}">
                <a16:creationId xmlns:a16="http://schemas.microsoft.com/office/drawing/2014/main" id="{49E4287D-D956-5878-70FE-5FA96CD50FEC}"/>
              </a:ext>
            </a:extLst>
          </p:cNvPr>
          <p:cNvSpPr/>
          <p:nvPr/>
        </p:nvSpPr>
        <p:spPr>
          <a:xfrm>
            <a:off x="8381162" y="2290046"/>
            <a:ext cx="1920465" cy="169760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Brief counseling given</a:t>
            </a:r>
          </a:p>
        </p:txBody>
      </p:sp>
      <p:sp>
        <p:nvSpPr>
          <p:cNvPr id="20" name="Oval 19">
            <a:extLst>
              <a:ext uri="{FF2B5EF4-FFF2-40B4-BE49-F238E27FC236}">
                <a16:creationId xmlns:a16="http://schemas.microsoft.com/office/drawing/2014/main" id="{425F4E4C-35EC-8601-DF9A-AB6E1B31370C}"/>
              </a:ext>
            </a:extLst>
          </p:cNvPr>
          <p:cNvSpPr/>
          <p:nvPr/>
        </p:nvSpPr>
        <p:spPr>
          <a:xfrm>
            <a:off x="11655188" y="2585907"/>
            <a:ext cx="2120359" cy="20572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 brief counseling given or not screened</a:t>
            </a:r>
          </a:p>
        </p:txBody>
      </p:sp>
      <p:sp>
        <p:nvSpPr>
          <p:cNvPr id="21" name="Rectangle 20">
            <a:extLst>
              <a:ext uri="{FF2B5EF4-FFF2-40B4-BE49-F238E27FC236}">
                <a16:creationId xmlns:a16="http://schemas.microsoft.com/office/drawing/2014/main" id="{B4E18445-5B3D-0B00-C8B9-FC8229C3F902}"/>
              </a:ext>
            </a:extLst>
          </p:cNvPr>
          <p:cNvSpPr/>
          <p:nvPr/>
        </p:nvSpPr>
        <p:spPr>
          <a:xfrm>
            <a:off x="1789016" y="3882740"/>
            <a:ext cx="2173140" cy="764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NOT SCREENED</a:t>
            </a:r>
          </a:p>
        </p:txBody>
      </p:sp>
      <p:sp>
        <p:nvSpPr>
          <p:cNvPr id="22" name="Arrow: Right 21">
            <a:extLst>
              <a:ext uri="{FF2B5EF4-FFF2-40B4-BE49-F238E27FC236}">
                <a16:creationId xmlns:a16="http://schemas.microsoft.com/office/drawing/2014/main" id="{D2B6EB06-B11A-DE49-1A4A-AA2E357DFE1F}"/>
              </a:ext>
            </a:extLst>
          </p:cNvPr>
          <p:cNvSpPr/>
          <p:nvPr/>
        </p:nvSpPr>
        <p:spPr>
          <a:xfrm>
            <a:off x="5292506" y="4077567"/>
            <a:ext cx="5232226" cy="796264"/>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cxnSp>
        <p:nvCxnSpPr>
          <p:cNvPr id="27" name="Straight Connector 26">
            <a:extLst>
              <a:ext uri="{FF2B5EF4-FFF2-40B4-BE49-F238E27FC236}">
                <a16:creationId xmlns:a16="http://schemas.microsoft.com/office/drawing/2014/main" id="{F03142BC-96D3-623C-9E25-FF2E9BC493E4}"/>
              </a:ext>
            </a:extLst>
          </p:cNvPr>
          <p:cNvCxnSpPr>
            <a:cxnSpLocks/>
            <a:stCxn id="14" idx="3"/>
          </p:cNvCxnSpPr>
          <p:nvPr/>
        </p:nvCxnSpPr>
        <p:spPr>
          <a:xfrm>
            <a:off x="4034766" y="2352580"/>
            <a:ext cx="811438"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6FBAA9B7-B5E1-F2A0-EC48-FE8D40039706}"/>
              </a:ext>
            </a:extLst>
          </p:cNvPr>
          <p:cNvCxnSpPr/>
          <p:nvPr/>
        </p:nvCxnSpPr>
        <p:spPr>
          <a:xfrm flipV="1">
            <a:off x="4846204" y="1503776"/>
            <a:ext cx="362040" cy="8221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C7AB310A-CA4A-9695-9755-4AF05E690F56}"/>
              </a:ext>
            </a:extLst>
          </p:cNvPr>
          <p:cNvCxnSpPr/>
          <p:nvPr/>
        </p:nvCxnSpPr>
        <p:spPr>
          <a:xfrm>
            <a:off x="4846204" y="2352580"/>
            <a:ext cx="233783" cy="417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5FA1D66-C1D8-7F8F-A333-FAD1A590CD82}"/>
              </a:ext>
            </a:extLst>
          </p:cNvPr>
          <p:cNvCxnSpPr>
            <a:cxnSpLocks/>
            <a:stCxn id="15" idx="3"/>
            <a:endCxn id="18" idx="2"/>
          </p:cNvCxnSpPr>
          <p:nvPr/>
        </p:nvCxnSpPr>
        <p:spPr>
          <a:xfrm flipV="1">
            <a:off x="7478972" y="1091613"/>
            <a:ext cx="956849" cy="14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592CB6A6-6E4F-4E59-4881-30534262EE4D}"/>
              </a:ext>
            </a:extLst>
          </p:cNvPr>
          <p:cNvCxnSpPr>
            <a:cxnSpLocks/>
            <a:stCxn id="16" idx="3"/>
            <a:endCxn id="19" idx="2"/>
          </p:cNvCxnSpPr>
          <p:nvPr/>
        </p:nvCxnSpPr>
        <p:spPr>
          <a:xfrm>
            <a:off x="7478972" y="3128111"/>
            <a:ext cx="902190" cy="10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19E229EF-53FD-8BB8-F252-BBC831504FC4}"/>
              </a:ext>
            </a:extLst>
          </p:cNvPr>
          <p:cNvSpPr txBox="1"/>
          <p:nvPr/>
        </p:nvSpPr>
        <p:spPr>
          <a:xfrm>
            <a:off x="360529" y="78781"/>
            <a:ext cx="4196847" cy="461665"/>
          </a:xfrm>
          <a:prstGeom prst="rect">
            <a:avLst/>
          </a:prstGeom>
          <a:noFill/>
        </p:spPr>
        <p:txBody>
          <a:bodyPr wrap="square" rtlCol="0">
            <a:spAutoFit/>
          </a:bodyPr>
          <a:lstStyle/>
          <a:p>
            <a:r>
              <a:rPr lang="en-US" sz="2400" b="1" dirty="0">
                <a:latin typeface="Ekster" panose="02000500030000020000"/>
              </a:rPr>
              <a:t>MEASURE FRAMEWORK: ASC</a:t>
            </a:r>
          </a:p>
        </p:txBody>
      </p:sp>
      <p:cxnSp>
        <p:nvCxnSpPr>
          <p:cNvPr id="46" name="Connector: Elbow 45">
            <a:extLst>
              <a:ext uri="{FF2B5EF4-FFF2-40B4-BE49-F238E27FC236}">
                <a16:creationId xmlns:a16="http://schemas.microsoft.com/office/drawing/2014/main" id="{37286E66-F8AB-46D3-5F9B-05DFC3B44EE3}"/>
              </a:ext>
            </a:extLst>
          </p:cNvPr>
          <p:cNvCxnSpPr>
            <a:stCxn id="19" idx="4"/>
          </p:cNvCxnSpPr>
          <p:nvPr/>
        </p:nvCxnSpPr>
        <p:spPr>
          <a:xfrm rot="16200000" flipH="1">
            <a:off x="10577203" y="2751845"/>
            <a:ext cx="34433" cy="2506048"/>
          </a:xfrm>
          <a:prstGeom prst="bentConnector2">
            <a:avLst/>
          </a:prstGeom>
          <a:ln w="28575">
            <a:prstDash val="dash"/>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1028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dirty="0">
                <a:solidFill>
                  <a:srgbClr val="FFFFFF"/>
                </a:solidFill>
                <a:latin typeface="Ekster"/>
              </a:rPr>
              <a:t>ASC 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39016" y="768930"/>
            <a:ext cx="7315200" cy="5632311"/>
          </a:xfrm>
          <a:prstGeom prst="rect">
            <a:avLst/>
          </a:prstGeom>
          <a:noFill/>
        </p:spPr>
        <p:txBody>
          <a:bodyPr wrap="square">
            <a:spAutoFit/>
          </a:bodyPr>
          <a:lstStyle/>
          <a:p>
            <a:r>
              <a:rPr lang="en-US" sz="3600" b="1" dirty="0">
                <a:latin typeface="Ekster"/>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a:rPr>
              <a:t>Eligible Encounter</a:t>
            </a:r>
          </a:p>
          <a:p>
            <a:r>
              <a:rPr lang="en-US" sz="3600" b="1" dirty="0">
                <a:latin typeface="Ekster"/>
              </a:rPr>
              <a:t>Alcohol Screening</a:t>
            </a:r>
          </a:p>
          <a:p>
            <a:r>
              <a:rPr lang="en-US" sz="3600" b="1" dirty="0">
                <a:latin typeface="Ekster"/>
              </a:rPr>
              <a:t>Follow Up Action </a:t>
            </a:r>
          </a:p>
          <a:p>
            <a:r>
              <a:rPr lang="en-US" sz="3600" b="1" dirty="0">
                <a:latin typeface="Ekster"/>
              </a:rPr>
              <a:t>Unable to Collect</a:t>
            </a:r>
          </a:p>
          <a:p>
            <a:endParaRPr lang="en-US" sz="3600" b="1" dirty="0"/>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398234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ASC</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3" y="2248518"/>
            <a:ext cx="10145627" cy="5830957"/>
          </a:xfrm>
        </p:spPr>
        <p:txBody>
          <a:bodyPr>
            <a:noAutofit/>
          </a:bodyPr>
          <a:lstStyle/>
          <a:p>
            <a:pPr marL="342900" indent="-342900">
              <a:lnSpc>
                <a:spcPct val="110000"/>
              </a:lnSpc>
              <a:spcBef>
                <a:spcPts val="0"/>
              </a:spcBef>
              <a:buFont typeface="Symbol" panose="05050102010706020507" pitchFamily="18" charset="2"/>
              <a:buChar char=""/>
            </a:pPr>
            <a:r>
              <a:rPr lang="en-US" sz="2000" dirty="0"/>
              <a:t>For purposes of this measure, one of the following systematic methods to assess unhealthy alcohol use must be utilized. Systematic screening methods and thresholds for defining unhealthy alcohol use include:</a:t>
            </a:r>
          </a:p>
          <a:p>
            <a:pPr marL="1165860" lvl="1" indent="-342900">
              <a:lnSpc>
                <a:spcPct val="110000"/>
              </a:lnSpc>
              <a:spcBef>
                <a:spcPts val="0"/>
              </a:spcBef>
              <a:buFont typeface="Symbol" panose="05050102010706020507" pitchFamily="18" charset="2"/>
              <a:buChar char=""/>
            </a:pPr>
            <a:r>
              <a:rPr lang="en-US" sz="2000" dirty="0"/>
              <a:t>AUDIT Screening Instrument (score ≥ 8)</a:t>
            </a:r>
          </a:p>
          <a:p>
            <a:pPr marL="1165860" lvl="1" indent="-342900">
              <a:lnSpc>
                <a:spcPct val="110000"/>
              </a:lnSpc>
              <a:spcBef>
                <a:spcPts val="0"/>
              </a:spcBef>
              <a:buFont typeface="Symbol" panose="05050102010706020507" pitchFamily="18" charset="2"/>
              <a:buChar char=""/>
            </a:pPr>
            <a:r>
              <a:rPr lang="en-US" sz="2000" dirty="0"/>
              <a:t>AUDIT-C Screening Instrument (score ≥4 for men; score ≥3 for women)</a:t>
            </a:r>
          </a:p>
          <a:p>
            <a:pPr marL="1165860" lvl="1" indent="-342900">
              <a:lnSpc>
                <a:spcPct val="110000"/>
              </a:lnSpc>
              <a:spcBef>
                <a:spcPts val="0"/>
              </a:spcBef>
              <a:buFont typeface="Symbol" panose="05050102010706020507" pitchFamily="18" charset="2"/>
              <a:buChar char=""/>
            </a:pPr>
            <a:r>
              <a:rPr lang="en-US" sz="2000" dirty="0"/>
              <a:t>Single Question Screening - How many times in the past year have you had 5 (for men) or 4 (for women and all adults older than 65 years) or more drinks in a day? (response ≥2)</a:t>
            </a:r>
          </a:p>
          <a:p>
            <a:pPr marL="342900" indent="-342900">
              <a:lnSpc>
                <a:spcPct val="110000"/>
              </a:lnSpc>
              <a:spcBef>
                <a:spcPts val="0"/>
              </a:spcBef>
              <a:buFont typeface="Symbol" panose="05050102010706020507" pitchFamily="18" charset="2"/>
              <a:buChar char=""/>
            </a:pPr>
            <a:r>
              <a:rPr lang="en-US" sz="2000" dirty="0"/>
              <a:t>Brief counseling for unhealthy alcohol use refers to one or more counseling sessions, a minimum of 5–15 minutes, which may include feedback on alcohol use and harms, identification of high-risk situations for drinking and coping strategies, increased motivation, and the development of a personal plan to reduce drinking.</a:t>
            </a:r>
          </a:p>
          <a:p>
            <a:pPr marL="342900" indent="-342900">
              <a:lnSpc>
                <a:spcPct val="110000"/>
              </a:lnSpc>
              <a:spcBef>
                <a:spcPts val="0"/>
              </a:spcBef>
              <a:buFont typeface="Symbol" panose="05050102010706020507" pitchFamily="18" charset="2"/>
              <a:buChar char=""/>
            </a:pPr>
            <a:r>
              <a:rPr lang="en-US" sz="2000" dirty="0"/>
              <a:t>For the denominator, the patient either has one preventive care visit or two encounters to qualify.</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6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ASC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3461088620"/>
              </p:ext>
            </p:extLst>
          </p:nvPr>
        </p:nvGraphicFramePr>
        <p:xfrm>
          <a:off x="969264" y="1645455"/>
          <a:ext cx="13081767" cy="4938689"/>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900541">
                <a:tc>
                  <a:txBody>
                    <a:bodyPr/>
                    <a:lstStyle/>
                    <a:p>
                      <a:r>
                        <a:rPr lang="en-US" sz="290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aseline="0" dirty="0"/>
                        <a:t>Consumers aged 18 years or older on the date of the service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a:t>Event/Diagnosis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aseline="0" dirty="0"/>
                        <a:t>Step 1: Identify the consumers seen at the provider entity during the measurement year</a:t>
                      </a:r>
                    </a:p>
                    <a:p>
                      <a:r>
                        <a:rPr lang="en-US" sz="2200" baseline="0" dirty="0"/>
                        <a:t>Step 2: Identify the consumers from step 1 who were aged 18 years or older on the date of service during the measurement year</a:t>
                      </a:r>
                    </a:p>
                    <a:p>
                      <a:r>
                        <a:rPr lang="en-US" sz="2200" baseline="0" dirty="0"/>
                        <a:t>Step 3 Identify from step 2 who met either of the following criteria during the measurement year: </a:t>
                      </a:r>
                    </a:p>
                    <a:p>
                      <a:r>
                        <a:rPr lang="en-US" sz="2200" baseline="0" dirty="0"/>
                        <a:t>Had at least two encounters at the provider entity during the measurement year </a:t>
                      </a:r>
                    </a:p>
                    <a:p>
                      <a:r>
                        <a:rPr lang="en-US" sz="2200" baseline="0" dirty="0"/>
                        <a:t>OR</a:t>
                      </a:r>
                    </a:p>
                    <a:p>
                      <a:r>
                        <a:rPr lang="en-US" sz="2200" baseline="0" dirty="0"/>
                        <a:t>Had one preventive care visit</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153054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4" y="676656"/>
            <a:ext cx="12282712" cy="1408239"/>
          </a:xfrm>
        </p:spPr>
        <p:txBody>
          <a:bodyPr>
            <a:noAutofit/>
          </a:bodyPr>
          <a:lstStyle/>
          <a:p>
            <a:r>
              <a:rPr lang="en-US" dirty="0"/>
              <a:t>ASC Numerator</a:t>
            </a:r>
            <a:br>
              <a:rPr lang="en-US" dirty="0"/>
            </a:br>
            <a:r>
              <a:rPr lang="en-US" sz="2000" dirty="0">
                <a:ea typeface="+mn-ea"/>
                <a:cs typeface="+mn-cs"/>
              </a:rPr>
              <a:t>The number of consumers who were screened at least once within the last 24 months for unhealthy alcohol use using a systematic screening method AND who received brief counseling if identified as an unhealthy alcohol user.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3764625291"/>
              </p:ext>
            </p:extLst>
          </p:nvPr>
        </p:nvGraphicFramePr>
        <p:xfrm>
          <a:off x="969264" y="2577588"/>
          <a:ext cx="13081767" cy="3948855"/>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6283">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2044533">
                <a:tc>
                  <a:txBody>
                    <a:bodyPr/>
                    <a:lstStyle/>
                    <a:p>
                      <a:r>
                        <a:rPr lang="en-US" sz="2900" dirty="0"/>
                        <a:t>Numerator Options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Performance Met: </a:t>
                      </a:r>
                      <a:r>
                        <a:rPr lang="en-US" sz="1800" dirty="0"/>
                        <a:t>Consumer identified as an unhealthy alcohol user when screened for unhealthy alcohol use using a systematic screening method and received brief counseling </a:t>
                      </a:r>
                    </a:p>
                    <a:p>
                      <a:r>
                        <a:rPr lang="en-US" sz="1800" b="1" dirty="0"/>
                        <a:t>OR</a:t>
                      </a:r>
                      <a:r>
                        <a:rPr lang="en-US" sz="1800" dirty="0"/>
                        <a:t> </a:t>
                      </a:r>
                    </a:p>
                    <a:p>
                      <a:r>
                        <a:rPr lang="en-US" sz="1800" b="1" dirty="0"/>
                        <a:t>Performance Met: </a:t>
                      </a:r>
                      <a:r>
                        <a:rPr lang="en-US" sz="1800" dirty="0"/>
                        <a:t>Consumer not identified as an unhealthy alcohol user when screened for unhealthy alcohol use using a systematic screening method </a:t>
                      </a:r>
                    </a:p>
                    <a:p>
                      <a:r>
                        <a:rPr lang="en-US" sz="1800" b="1" dirty="0"/>
                        <a:t>Performance Not Met: </a:t>
                      </a:r>
                      <a:r>
                        <a:rPr lang="en-US" sz="1800" dirty="0"/>
                        <a:t>Consumer not screened for unhealthy alcohol screening using a systematic screening method OR consumer did not receive brief counseling, reason not given.</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637782">
                <a:tc>
                  <a:txBody>
                    <a:bodyPr/>
                    <a:lstStyle/>
                    <a:p>
                      <a:r>
                        <a:rPr lang="en-US" sz="3200" dirty="0"/>
                        <a:t>Exception:</a:t>
                      </a:r>
                      <a:endParaRPr lang="en-US" sz="29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dk1"/>
                          </a:solidFill>
                          <a:latin typeface="+mn-lt"/>
                          <a:ea typeface="+mn-ea"/>
                          <a:cs typeface="+mn-cs"/>
                        </a:rPr>
                        <a:t>Documentation of medical reason(s) for not screening for unhealthy alcohol use in the measurement year or the year prior (e.g., limited life expectancy, other medical reasons)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r h="637782">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Better quality=Higher Score</a:t>
                      </a:r>
                    </a:p>
                    <a:p>
                      <a:endParaRPr lang="en-US" sz="1800" kern="1200" dirty="0">
                        <a:solidFill>
                          <a:schemeClr val="dk1"/>
                        </a:solidFill>
                        <a:latin typeface="+mn-lt"/>
                        <a:ea typeface="+mn-ea"/>
                        <a:cs typeface="+mn-cs"/>
                      </a:endParaRP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709958"/>
                  </a:ext>
                </a:extLst>
              </a:tr>
            </a:tbl>
          </a:graphicData>
        </a:graphic>
      </p:graphicFrame>
    </p:spTree>
    <p:extLst>
      <p:ext uri="{BB962C8B-B14F-4D97-AF65-F5344CB8AC3E}">
        <p14:creationId xmlns:p14="http://schemas.microsoft.com/office/powerpoint/2010/main" val="217986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B077-5E96-83F4-D7CC-A63C62F92E27}"/>
              </a:ext>
            </a:extLst>
          </p:cNvPr>
          <p:cNvSpPr>
            <a:spLocks noGrp="1"/>
          </p:cNvSpPr>
          <p:nvPr>
            <p:ph type="ctrTitle"/>
          </p:nvPr>
        </p:nvSpPr>
        <p:spPr/>
        <p:txBody>
          <a:bodyPr/>
          <a:lstStyle/>
          <a:p>
            <a:r>
              <a:rPr lang="en-US" dirty="0"/>
              <a:t>Presenter Biography</a:t>
            </a:r>
          </a:p>
        </p:txBody>
      </p:sp>
      <p:pic>
        <p:nvPicPr>
          <p:cNvPr id="4" name="Picture 3" descr="A picture containing person&#10;&#10;Description automatically generated">
            <a:extLst>
              <a:ext uri="{FF2B5EF4-FFF2-40B4-BE49-F238E27FC236}">
                <a16:creationId xmlns:a16="http://schemas.microsoft.com/office/drawing/2014/main" id="{DC014B0E-44F2-80D8-6C4C-0AB535D001EA}"/>
              </a:ext>
            </a:extLst>
          </p:cNvPr>
          <p:cNvPicPr>
            <a:picLocks noChangeAspect="1"/>
          </p:cNvPicPr>
          <p:nvPr/>
        </p:nvPicPr>
        <p:blipFill>
          <a:blip r:embed="rId3"/>
          <a:stretch>
            <a:fillRect/>
          </a:stretch>
        </p:blipFill>
        <p:spPr>
          <a:xfrm>
            <a:off x="1297296" y="1508121"/>
            <a:ext cx="3752376" cy="5591040"/>
          </a:xfrm>
          <a:prstGeom prst="rect">
            <a:avLst/>
          </a:prstGeom>
        </p:spPr>
      </p:pic>
      <p:sp>
        <p:nvSpPr>
          <p:cNvPr id="5" name="TextBox 4">
            <a:extLst>
              <a:ext uri="{FF2B5EF4-FFF2-40B4-BE49-F238E27FC236}">
                <a16:creationId xmlns:a16="http://schemas.microsoft.com/office/drawing/2014/main" id="{68AE0A0B-F916-D067-1139-9140C4B8284F}"/>
              </a:ext>
            </a:extLst>
          </p:cNvPr>
          <p:cNvSpPr txBox="1"/>
          <p:nvPr/>
        </p:nvSpPr>
        <p:spPr>
          <a:xfrm>
            <a:off x="5742331" y="1435725"/>
            <a:ext cx="7590773" cy="4708981"/>
          </a:xfrm>
          <a:prstGeom prst="rect">
            <a:avLst/>
          </a:prstGeom>
          <a:noFill/>
        </p:spPr>
        <p:txBody>
          <a:bodyPr wrap="square" rtlCol="0">
            <a:spAutoFit/>
          </a:bodyPr>
          <a:lstStyle/>
          <a:p>
            <a:r>
              <a:rPr lang="en-US" sz="2000" b="1" dirty="0">
                <a:latin typeface="Ekster" panose="02000500030000020000"/>
              </a:rPr>
              <a:t>Mary Givens</a:t>
            </a:r>
            <a:r>
              <a:rPr lang="en-US" sz="2000" dirty="0">
                <a:latin typeface="Ekster" panose="02000500030000020000"/>
              </a:rPr>
              <a:t>, MRA has over 26 years experience working in the field serving people with SPMI as well as people with I/DD. Mary has been at Qualifacts for 16 years working primarily with the Product team in compliance and most recently as the CCBHC Program Manager. Mary’s experience with </a:t>
            </a:r>
            <a:r>
              <a:rPr lang="en-US" sz="2000" dirty="0" err="1">
                <a:latin typeface="Ekster" panose="02000500030000020000"/>
              </a:rPr>
              <a:t>CCBCHsHCs</a:t>
            </a:r>
            <a:r>
              <a:rPr lang="en-US" sz="2000" dirty="0">
                <a:latin typeface="Ekster" panose="02000500030000020000"/>
              </a:rPr>
              <a:t> comes with having provided consultation and close guidance to Qualifacts CCBHC customers since the CCBHC launch in 2017. Mary provides training and support on how to use the EHR to support the CCBHC workflows, outcomes and operational data analytics and reporting, and practice management criteria. Mary also facilitates the CCBHC cohort which is a group of CCBHCs that meet monthly for peer sharing and CCBHC specific training. Mary’s education includes practicing as an LPN in her early career, a behavior specialist, a supported employment specialist, and CEO of a nonprofit. Mary has a Masters in Rehabilitation Administration from the University of California. </a:t>
            </a:r>
          </a:p>
        </p:txBody>
      </p:sp>
    </p:spTree>
    <p:extLst>
      <p:ext uri="{BB962C8B-B14F-4D97-AF65-F5344CB8AC3E}">
        <p14:creationId xmlns:p14="http://schemas.microsoft.com/office/powerpoint/2010/main" val="130243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ASC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1702214445"/>
              </p:ext>
            </p:extLst>
          </p:nvPr>
        </p:nvGraphicFramePr>
        <p:xfrm>
          <a:off x="969264" y="1231301"/>
          <a:ext cx="13279272" cy="4882896"/>
        </p:xfrm>
        <a:graphic>
          <a:graphicData uri="http://schemas.openxmlformats.org/drawingml/2006/table">
            <a:tbl>
              <a:tblPr firstRow="1" bandRow="1">
                <a:tableStyleId>{21E4AEA4-8DFA-4A89-87EB-49C32662AFE0}</a:tableStyleId>
              </a:tblPr>
              <a:tblGrid>
                <a:gridCol w="3554707">
                  <a:extLst>
                    <a:ext uri="{9D8B030D-6E8A-4147-A177-3AD203B41FA5}">
                      <a16:colId xmlns:a16="http://schemas.microsoft.com/office/drawing/2014/main" val="3028495935"/>
                    </a:ext>
                  </a:extLst>
                </a:gridCol>
                <a:gridCol w="2152651">
                  <a:extLst>
                    <a:ext uri="{9D8B030D-6E8A-4147-A177-3AD203B41FA5}">
                      <a16:colId xmlns:a16="http://schemas.microsoft.com/office/drawing/2014/main" val="2598229197"/>
                    </a:ext>
                  </a:extLst>
                </a:gridCol>
                <a:gridCol w="2679524">
                  <a:extLst>
                    <a:ext uri="{9D8B030D-6E8A-4147-A177-3AD203B41FA5}">
                      <a16:colId xmlns:a16="http://schemas.microsoft.com/office/drawing/2014/main" val="3344158876"/>
                    </a:ext>
                  </a:extLst>
                </a:gridCol>
                <a:gridCol w="2423614">
                  <a:extLst>
                    <a:ext uri="{9D8B030D-6E8A-4147-A177-3AD203B41FA5}">
                      <a16:colId xmlns:a16="http://schemas.microsoft.com/office/drawing/2014/main" val="1233191819"/>
                    </a:ext>
                  </a:extLst>
                </a:gridCol>
                <a:gridCol w="2468776">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1800" dirty="0"/>
                        <a:t>Any consumers who were seen at least twice for any denominator –eligible visit or at least once for preventive visit during 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r>
                        <a:rPr lang="en-US" sz="1800" dirty="0"/>
                        <a:t>No quality-data numerator codes reported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857593"/>
                  </a:ext>
                </a:extLst>
              </a:tr>
              <a:tr h="370840">
                <a:tc>
                  <a:txBody>
                    <a:bodyPr/>
                    <a:lstStyle/>
                    <a:p>
                      <a:r>
                        <a:rPr lang="en-US" b="1" dirty="0"/>
                        <a:t>Initial 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70-5=65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40-5=35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30-3=27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140-13=127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From those, remove consumers with a documented medical reason(s) for not screening for unhealthy alcohol use in the MY or the year prior (G9623)</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922911"/>
                  </a:ext>
                </a:extLst>
              </a:tr>
              <a:tr h="37084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b="1" dirty="0"/>
                        <a:t>Final Denominator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65-5=60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35-5=30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27-3=24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127-13=114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764614"/>
                  </a:ext>
                </a:extLst>
              </a:tr>
            </a:tbl>
          </a:graphicData>
        </a:graphic>
      </p:graphicFrame>
    </p:spTree>
    <p:extLst>
      <p:ext uri="{BB962C8B-B14F-4D97-AF65-F5344CB8AC3E}">
        <p14:creationId xmlns:p14="http://schemas.microsoft.com/office/powerpoint/2010/main" val="279481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ASC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892559745"/>
              </p:ext>
            </p:extLst>
          </p:nvPr>
        </p:nvGraphicFramePr>
        <p:xfrm>
          <a:off x="969264" y="2084895"/>
          <a:ext cx="12859658" cy="3639312"/>
        </p:xfrm>
        <a:graphic>
          <a:graphicData uri="http://schemas.openxmlformats.org/drawingml/2006/table">
            <a:tbl>
              <a:tblPr firstRow="1" bandRow="1">
                <a:tableStyleId>{21E4AEA4-8DFA-4A89-87EB-49C32662AFE0}</a:tableStyleId>
              </a:tblPr>
              <a:tblGrid>
                <a:gridCol w="3947885">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2090057">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1800" b="0"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pPr marL="0" algn="l" defTabSz="1097280" rtl="0" eaLnBrk="1" latinLnBrk="0" hangingPunct="1"/>
                      <a:r>
                        <a:rPr lang="en-US" sz="1800" b="0" kern="1200" dirty="0">
                          <a:solidFill>
                            <a:schemeClr val="dk1"/>
                          </a:solidFill>
                          <a:latin typeface="+mn-lt"/>
                          <a:ea typeface="+mn-ea"/>
                          <a:cs typeface="+mn-cs"/>
                        </a:rPr>
                        <a:t>From those, exclude consumers not screened during the MP using a systemic method (G9624)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r>
                        <a:rPr lang="en-US" sz="1800" b="0" dirty="0"/>
                        <a:t>From those, exclude consumers identified as unhealthy alcohol users when screened for unhealthy alcohol use at least once during MP, who did not receive brief counseling during 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417995"/>
                  </a:ext>
                </a:extLst>
              </a:tr>
              <a:tr h="370840">
                <a:tc>
                  <a:txBody>
                    <a:bodyPr/>
                    <a:lstStyle/>
                    <a:p>
                      <a:r>
                        <a:rPr lang="en-US" b="1" dirty="0"/>
                        <a:t>Numerator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60-35=25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30-20=10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24-20=4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114-45=39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Tree>
    <p:extLst>
      <p:ext uri="{BB962C8B-B14F-4D97-AF65-F5344CB8AC3E}">
        <p14:creationId xmlns:p14="http://schemas.microsoft.com/office/powerpoint/2010/main" val="224609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ASC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p:txBody>
          <a:bodyPr>
            <a:normAutofit fontScale="92500" lnSpcReduction="10000"/>
          </a:bodyPr>
          <a:lstStyle/>
          <a:p>
            <a:r>
              <a:rPr lang="en-US" dirty="0"/>
              <a:t>Quality Measure, percentage of consumers aged 18 years and older who were screened at least once within the last 24 months for unhealthy alcohol use using a systematic screening method AND who received brief counseling if identified as an unhealthy alcohol user:	</a:t>
            </a:r>
          </a:p>
          <a:p>
            <a:r>
              <a:rPr lang="en-US" dirty="0"/>
              <a:t>	Medicaid: 25/60 = .42 or 42%</a:t>
            </a:r>
          </a:p>
          <a:p>
            <a:r>
              <a:rPr lang="en-US" dirty="0"/>
              <a:t>	Medicare &amp; Medicaid: 10/30 = .33 or 33% </a:t>
            </a:r>
          </a:p>
          <a:p>
            <a:r>
              <a:rPr lang="en-US" dirty="0"/>
              <a:t>	Neither: 4/24 =.17 or 17% </a:t>
            </a:r>
          </a:p>
          <a:p>
            <a:r>
              <a:rPr lang="en-US" dirty="0"/>
              <a:t>	Total: 39/114 = .34 or 34% </a:t>
            </a:r>
          </a:p>
          <a:p>
            <a:r>
              <a:rPr lang="en-US" u="sng" dirty="0"/>
              <a:t>Measure Interpretation: </a:t>
            </a:r>
            <a:r>
              <a:rPr lang="en-US" dirty="0"/>
              <a:t>Of the Medicaid consumers within the eligible population aged 18 years and older, 42% were screened at least once within the last 24 months for unhealthy alcohol use using a systematic screening method AND received brief counseling if identified as an unhealthy alcohol user; whereas, for those consumers without Medicare or Medicaid coverage, referred to as “Neither,” only 17% received such screening and counseling. </a:t>
            </a:r>
          </a:p>
          <a:p>
            <a:endParaRPr lang="en-US" dirty="0"/>
          </a:p>
        </p:txBody>
      </p:sp>
    </p:spTree>
    <p:extLst>
      <p:ext uri="{BB962C8B-B14F-4D97-AF65-F5344CB8AC3E}">
        <p14:creationId xmlns:p14="http://schemas.microsoft.com/office/powerpoint/2010/main" val="126669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BMI-SF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 </a:t>
            </a:r>
            <a:r>
              <a:rPr lang="en-US" dirty="0">
                <a:solidFill>
                  <a:srgbClr val="000000"/>
                </a:solidFill>
                <a:latin typeface="+mn-lt"/>
              </a:rPr>
              <a:t>Percentage of consumers aged 18 years and older with a BMI documented during the current encounter or during the previous </a:t>
            </a:r>
            <a:r>
              <a:rPr lang="en-US" b="1" dirty="0">
                <a:solidFill>
                  <a:srgbClr val="000000"/>
                </a:solidFill>
                <a:latin typeface="+mn-lt"/>
              </a:rPr>
              <a:t>six months </a:t>
            </a:r>
            <a:r>
              <a:rPr lang="en-US" dirty="0">
                <a:solidFill>
                  <a:srgbClr val="000000"/>
                </a:solidFill>
                <a:latin typeface="+mn-lt"/>
              </a:rPr>
              <a:t>AND with BMI outside of normal parameters, a follow-up plan is documented during the encounter or during the previous six months of the current encounter. </a:t>
            </a:r>
          </a:p>
          <a:p>
            <a:pPr defTabSz="914400"/>
            <a:r>
              <a:rPr lang="en-US" dirty="0">
                <a:solidFill>
                  <a:srgbClr val="000000"/>
                </a:solidFill>
                <a:latin typeface="+mn-lt"/>
              </a:rPr>
              <a:t>Normal Parameters:</a:t>
            </a:r>
          </a:p>
          <a:p>
            <a:pPr marL="342900" indent="-342900" defTabSz="914400">
              <a:buFont typeface="Arial" panose="020B0604020202020204" pitchFamily="34" charset="0"/>
              <a:buChar char="•"/>
            </a:pPr>
            <a:r>
              <a:rPr lang="en-US" dirty="0">
                <a:solidFill>
                  <a:srgbClr val="000000"/>
                </a:solidFill>
                <a:latin typeface="+mn-lt"/>
              </a:rPr>
              <a:t>Age 65 years and older BMI&gt;23 and &lt;30 kg/m2</a:t>
            </a:r>
          </a:p>
          <a:p>
            <a:pPr marL="342900" indent="-342900" defTabSz="914400">
              <a:buFont typeface="Arial" panose="020B0604020202020204" pitchFamily="34" charset="0"/>
              <a:buChar char="•"/>
            </a:pPr>
            <a:r>
              <a:rPr lang="en-US" dirty="0">
                <a:solidFill>
                  <a:srgbClr val="000000"/>
                </a:solidFill>
                <a:latin typeface="+mn-lt"/>
              </a:rPr>
              <a:t>Age 18-64 years BMI&gt;18.5 and , 25 kgm2</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for the denominator is the measurement year. The measurement period for the numerator is the measurement year plus the previous 6 months. </a:t>
            </a:r>
          </a:p>
        </p:txBody>
      </p:sp>
    </p:spTree>
    <p:extLst>
      <p:ext uri="{BB962C8B-B14F-4D97-AF65-F5344CB8AC3E}">
        <p14:creationId xmlns:p14="http://schemas.microsoft.com/office/powerpoint/2010/main" val="31862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736A33-54FD-734A-47BF-DBA4131FCF1D}"/>
              </a:ext>
            </a:extLst>
          </p:cNvPr>
          <p:cNvSpPr/>
          <p:nvPr/>
        </p:nvSpPr>
        <p:spPr>
          <a:xfrm>
            <a:off x="1910388" y="994682"/>
            <a:ext cx="2367705" cy="20780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a:rPr>
              <a:t>Documented BMI during encounter or the previous 6 months</a:t>
            </a:r>
          </a:p>
        </p:txBody>
      </p:sp>
      <p:sp>
        <p:nvSpPr>
          <p:cNvPr id="5" name="Diamond 4">
            <a:extLst>
              <a:ext uri="{FF2B5EF4-FFF2-40B4-BE49-F238E27FC236}">
                <a16:creationId xmlns:a16="http://schemas.microsoft.com/office/drawing/2014/main" id="{C423F13A-2FA9-6077-85A3-6D82F8E007BD}"/>
              </a:ext>
            </a:extLst>
          </p:cNvPr>
          <p:cNvSpPr/>
          <p:nvPr/>
        </p:nvSpPr>
        <p:spPr>
          <a:xfrm>
            <a:off x="4933657" y="440212"/>
            <a:ext cx="1931443" cy="1582671"/>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BMI within normal limits</a:t>
            </a:r>
          </a:p>
        </p:txBody>
      </p:sp>
      <p:sp>
        <p:nvSpPr>
          <p:cNvPr id="6" name="Diamond 5">
            <a:extLst>
              <a:ext uri="{FF2B5EF4-FFF2-40B4-BE49-F238E27FC236}">
                <a16:creationId xmlns:a16="http://schemas.microsoft.com/office/drawing/2014/main" id="{8C4B86E6-3CEB-85B1-4D16-7DEED81FE57C}"/>
              </a:ext>
            </a:extLst>
          </p:cNvPr>
          <p:cNvSpPr/>
          <p:nvPr/>
        </p:nvSpPr>
        <p:spPr>
          <a:xfrm>
            <a:off x="4843657" y="2362397"/>
            <a:ext cx="1931443" cy="1582671"/>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BMI outside normal limits</a:t>
            </a:r>
          </a:p>
        </p:txBody>
      </p:sp>
      <p:sp>
        <p:nvSpPr>
          <p:cNvPr id="7" name="Oval 6">
            <a:extLst>
              <a:ext uri="{FF2B5EF4-FFF2-40B4-BE49-F238E27FC236}">
                <a16:creationId xmlns:a16="http://schemas.microsoft.com/office/drawing/2014/main" id="{33A33FB7-5261-ABE2-C250-651D196C76B8}"/>
              </a:ext>
            </a:extLst>
          </p:cNvPr>
          <p:cNvSpPr/>
          <p:nvPr/>
        </p:nvSpPr>
        <p:spPr>
          <a:xfrm>
            <a:off x="7609780" y="398917"/>
            <a:ext cx="1931444" cy="19748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 Follow up required</a:t>
            </a:r>
          </a:p>
        </p:txBody>
      </p:sp>
      <p:sp>
        <p:nvSpPr>
          <p:cNvPr id="8" name="Oval 7">
            <a:extLst>
              <a:ext uri="{FF2B5EF4-FFF2-40B4-BE49-F238E27FC236}">
                <a16:creationId xmlns:a16="http://schemas.microsoft.com/office/drawing/2014/main" id="{474A30BE-3111-3DEE-99CE-731690A66FB5}"/>
              </a:ext>
            </a:extLst>
          </p:cNvPr>
          <p:cNvSpPr/>
          <p:nvPr/>
        </p:nvSpPr>
        <p:spPr>
          <a:xfrm>
            <a:off x="7609780" y="2433447"/>
            <a:ext cx="1931444" cy="184772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Follow Up provided </a:t>
            </a:r>
          </a:p>
        </p:txBody>
      </p:sp>
      <p:sp>
        <p:nvSpPr>
          <p:cNvPr id="9" name="Oval 8">
            <a:extLst>
              <a:ext uri="{FF2B5EF4-FFF2-40B4-BE49-F238E27FC236}">
                <a16:creationId xmlns:a16="http://schemas.microsoft.com/office/drawing/2014/main" id="{29745668-9C4B-E1B7-4D59-4682A84A8026}"/>
              </a:ext>
            </a:extLst>
          </p:cNvPr>
          <p:cNvSpPr/>
          <p:nvPr/>
        </p:nvSpPr>
        <p:spPr>
          <a:xfrm>
            <a:off x="12038230" y="2756009"/>
            <a:ext cx="2099807" cy="20919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 follow up given</a:t>
            </a:r>
          </a:p>
        </p:txBody>
      </p:sp>
      <p:sp>
        <p:nvSpPr>
          <p:cNvPr id="10" name="Rectangle 9">
            <a:extLst>
              <a:ext uri="{FF2B5EF4-FFF2-40B4-BE49-F238E27FC236}">
                <a16:creationId xmlns:a16="http://schemas.microsoft.com/office/drawing/2014/main" id="{D7C8CAF4-2777-ABD5-7E0B-3AB29471D046}"/>
              </a:ext>
            </a:extLst>
          </p:cNvPr>
          <p:cNvSpPr/>
          <p:nvPr/>
        </p:nvSpPr>
        <p:spPr>
          <a:xfrm>
            <a:off x="1910388" y="4127784"/>
            <a:ext cx="2367705" cy="581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a:rPr>
              <a:t>NOT SCREENED</a:t>
            </a:r>
          </a:p>
        </p:txBody>
      </p:sp>
      <p:sp>
        <p:nvSpPr>
          <p:cNvPr id="11" name="Arrow: Right 10">
            <a:extLst>
              <a:ext uri="{FF2B5EF4-FFF2-40B4-BE49-F238E27FC236}">
                <a16:creationId xmlns:a16="http://schemas.microsoft.com/office/drawing/2014/main" id="{C939C1CA-6A8A-9E50-B880-3C5D564571E2}"/>
              </a:ext>
            </a:extLst>
          </p:cNvPr>
          <p:cNvSpPr/>
          <p:nvPr/>
        </p:nvSpPr>
        <p:spPr>
          <a:xfrm>
            <a:off x="4933657" y="4161758"/>
            <a:ext cx="5478354" cy="796264"/>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sp>
        <p:nvSpPr>
          <p:cNvPr id="12" name="TextBox 11">
            <a:extLst>
              <a:ext uri="{FF2B5EF4-FFF2-40B4-BE49-F238E27FC236}">
                <a16:creationId xmlns:a16="http://schemas.microsoft.com/office/drawing/2014/main" id="{CB235D42-6D30-B300-0893-8C42458DE3D1}"/>
              </a:ext>
            </a:extLst>
          </p:cNvPr>
          <p:cNvSpPr txBox="1"/>
          <p:nvPr/>
        </p:nvSpPr>
        <p:spPr>
          <a:xfrm>
            <a:off x="8795750" y="5469494"/>
            <a:ext cx="4777551" cy="2031325"/>
          </a:xfrm>
          <a:prstGeom prst="rect">
            <a:avLst/>
          </a:prstGeom>
          <a:noFill/>
          <a:ln>
            <a:solidFill>
              <a:srgbClr val="262626"/>
            </a:solidFill>
          </a:ln>
        </p:spPr>
        <p:txBody>
          <a:bodyPr wrap="square" rtlCol="0">
            <a:spAutoFit/>
          </a:bodyPr>
          <a:lstStyle/>
          <a:p>
            <a:r>
              <a:rPr lang="en-US" sz="1400" b="1" dirty="0"/>
              <a:t>Exclusion</a:t>
            </a:r>
            <a:r>
              <a:rPr lang="en-US" sz="1400" dirty="0"/>
              <a:t>: Seen at least once during MY, a consumer is not eligible for BMI calculation or development of a follow up plan if one or more of the following reasons are documented:  consumer is receiving palliative care, consumer is pregnant, consumer refuses BMI measurement, any other reason documented in the medical record by the provider why BMI measurement was not appropriate, consumer is in an urgent or emergent medical situation where time is of the essence and to delay treatment would jeopardize the consumer’s heath status. </a:t>
            </a:r>
          </a:p>
        </p:txBody>
      </p:sp>
      <p:sp>
        <p:nvSpPr>
          <p:cNvPr id="13" name="Parallelogram 12">
            <a:extLst>
              <a:ext uri="{FF2B5EF4-FFF2-40B4-BE49-F238E27FC236}">
                <a16:creationId xmlns:a16="http://schemas.microsoft.com/office/drawing/2014/main" id="{44ADDF42-A9CE-CAE5-C541-2D8BF392BF58}"/>
              </a:ext>
            </a:extLst>
          </p:cNvPr>
          <p:cNvSpPr/>
          <p:nvPr/>
        </p:nvSpPr>
        <p:spPr>
          <a:xfrm>
            <a:off x="1661258" y="5497514"/>
            <a:ext cx="2547706" cy="1733568"/>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Ekster" panose="02000500030000020000"/>
              </a:rPr>
              <a:t>Age 18 years or older on date of service</a:t>
            </a:r>
          </a:p>
        </p:txBody>
      </p:sp>
      <p:sp>
        <p:nvSpPr>
          <p:cNvPr id="14" name="Parallelogram 13">
            <a:extLst>
              <a:ext uri="{FF2B5EF4-FFF2-40B4-BE49-F238E27FC236}">
                <a16:creationId xmlns:a16="http://schemas.microsoft.com/office/drawing/2014/main" id="{7BFCEA7E-4CA9-445C-B165-A6C649C91106}"/>
              </a:ext>
            </a:extLst>
          </p:cNvPr>
          <p:cNvSpPr/>
          <p:nvPr/>
        </p:nvSpPr>
        <p:spPr>
          <a:xfrm>
            <a:off x="5297604" y="5518338"/>
            <a:ext cx="2547705" cy="1712744"/>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Seen at least once during measurement year </a:t>
            </a:r>
          </a:p>
        </p:txBody>
      </p:sp>
      <p:sp>
        <p:nvSpPr>
          <p:cNvPr id="15" name="Minus Sign 14">
            <a:extLst>
              <a:ext uri="{FF2B5EF4-FFF2-40B4-BE49-F238E27FC236}">
                <a16:creationId xmlns:a16="http://schemas.microsoft.com/office/drawing/2014/main" id="{98DAB968-0865-F559-BB8B-4B3ECC19FC1E}"/>
              </a:ext>
            </a:extLst>
          </p:cNvPr>
          <p:cNvSpPr/>
          <p:nvPr/>
        </p:nvSpPr>
        <p:spPr>
          <a:xfrm>
            <a:off x="7482778" y="5989363"/>
            <a:ext cx="1219200" cy="106948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0B2D515-1701-9946-FCDD-EBD263DBFE09}"/>
              </a:ext>
            </a:extLst>
          </p:cNvPr>
          <p:cNvSpPr txBox="1"/>
          <p:nvPr/>
        </p:nvSpPr>
        <p:spPr>
          <a:xfrm>
            <a:off x="3700097" y="7646017"/>
            <a:ext cx="8784563" cy="36933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cxnSp>
        <p:nvCxnSpPr>
          <p:cNvPr id="19" name="Straight Connector 18">
            <a:extLst>
              <a:ext uri="{FF2B5EF4-FFF2-40B4-BE49-F238E27FC236}">
                <a16:creationId xmlns:a16="http://schemas.microsoft.com/office/drawing/2014/main" id="{09F36EB9-E691-B611-D9E5-89502CFEFD8A}"/>
              </a:ext>
            </a:extLst>
          </p:cNvPr>
          <p:cNvCxnSpPr>
            <a:cxnSpLocks/>
          </p:cNvCxnSpPr>
          <p:nvPr/>
        </p:nvCxnSpPr>
        <p:spPr>
          <a:xfrm flipV="1">
            <a:off x="818018" y="4880977"/>
            <a:ext cx="13071786" cy="39808"/>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3F3DD7C-9D00-1F78-1139-BC7EC59614F9}"/>
              </a:ext>
            </a:extLst>
          </p:cNvPr>
          <p:cNvSpPr txBox="1"/>
          <p:nvPr/>
        </p:nvSpPr>
        <p:spPr>
          <a:xfrm>
            <a:off x="1820387" y="470142"/>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endParaRPr lang="en-US" sz="2000" dirty="0">
              <a:solidFill>
                <a:schemeClr val="accent3"/>
              </a:solidFill>
              <a:latin typeface="Ekster" panose="02000500030000020000"/>
            </a:endParaRPr>
          </a:p>
        </p:txBody>
      </p:sp>
      <p:sp>
        <p:nvSpPr>
          <p:cNvPr id="23" name="TextBox 22">
            <a:extLst>
              <a:ext uri="{FF2B5EF4-FFF2-40B4-BE49-F238E27FC236}">
                <a16:creationId xmlns:a16="http://schemas.microsoft.com/office/drawing/2014/main" id="{4E300829-FD0E-CF1D-0197-18C03ADCA38A}"/>
              </a:ext>
            </a:extLst>
          </p:cNvPr>
          <p:cNvSpPr txBox="1"/>
          <p:nvPr/>
        </p:nvSpPr>
        <p:spPr>
          <a:xfrm>
            <a:off x="1829722" y="5009094"/>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sz="2000" dirty="0">
                <a:latin typeface="Ekster" panose="02000500030000020000"/>
              </a:rPr>
              <a:t> </a:t>
            </a:r>
          </a:p>
        </p:txBody>
      </p:sp>
      <p:sp>
        <p:nvSpPr>
          <p:cNvPr id="24" name="Plus Sign 23">
            <a:extLst>
              <a:ext uri="{FF2B5EF4-FFF2-40B4-BE49-F238E27FC236}">
                <a16:creationId xmlns:a16="http://schemas.microsoft.com/office/drawing/2014/main" id="{2C8F777A-E145-4A10-1548-DC22E40BE99B}"/>
              </a:ext>
            </a:extLst>
          </p:cNvPr>
          <p:cNvSpPr/>
          <p:nvPr/>
        </p:nvSpPr>
        <p:spPr>
          <a:xfrm>
            <a:off x="4096799" y="5999769"/>
            <a:ext cx="1219200" cy="1048671"/>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a:p>
            <a:pPr algn="ctr"/>
            <a:endParaRPr lang="en-US" dirty="0">
              <a:solidFill>
                <a:schemeClr val="lt1"/>
              </a:solidFill>
            </a:endParaRPr>
          </a:p>
        </p:txBody>
      </p:sp>
      <p:cxnSp>
        <p:nvCxnSpPr>
          <p:cNvPr id="26" name="Straight Connector 25">
            <a:extLst>
              <a:ext uri="{FF2B5EF4-FFF2-40B4-BE49-F238E27FC236}">
                <a16:creationId xmlns:a16="http://schemas.microsoft.com/office/drawing/2014/main" id="{A2EEEC29-064A-76D4-C1D6-1DE84C21F5A2}"/>
              </a:ext>
            </a:extLst>
          </p:cNvPr>
          <p:cNvCxnSpPr>
            <a:stCxn id="4" idx="3"/>
          </p:cNvCxnSpPr>
          <p:nvPr/>
        </p:nvCxnSpPr>
        <p:spPr>
          <a:xfrm>
            <a:off x="4278093" y="2033708"/>
            <a:ext cx="565564"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098B1119-3792-04CC-7A71-696F41D9EA69}"/>
              </a:ext>
            </a:extLst>
          </p:cNvPr>
          <p:cNvCxnSpPr>
            <a:cxnSpLocks/>
          </p:cNvCxnSpPr>
          <p:nvPr/>
        </p:nvCxnSpPr>
        <p:spPr>
          <a:xfrm flipV="1">
            <a:off x="4843657" y="1522329"/>
            <a:ext cx="453948" cy="511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A0587D9-D87B-9F2C-92B9-D747E1A2C6D6}"/>
              </a:ext>
            </a:extLst>
          </p:cNvPr>
          <p:cNvCxnSpPr/>
          <p:nvPr/>
        </p:nvCxnSpPr>
        <p:spPr>
          <a:xfrm>
            <a:off x="4843657" y="2071084"/>
            <a:ext cx="453948" cy="620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2FCD561-B739-3DF8-16E6-04ECC89AE3A3}"/>
              </a:ext>
            </a:extLst>
          </p:cNvPr>
          <p:cNvCxnSpPr>
            <a:stCxn id="5" idx="3"/>
          </p:cNvCxnSpPr>
          <p:nvPr/>
        </p:nvCxnSpPr>
        <p:spPr>
          <a:xfrm flipV="1">
            <a:off x="6865100" y="1231547"/>
            <a:ext cx="74468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CA24F1F7-4DDB-36CD-9EC8-994F70B56FCD}"/>
              </a:ext>
            </a:extLst>
          </p:cNvPr>
          <p:cNvCxnSpPr>
            <a:cxnSpLocks/>
            <a:stCxn id="6" idx="3"/>
          </p:cNvCxnSpPr>
          <p:nvPr/>
        </p:nvCxnSpPr>
        <p:spPr>
          <a:xfrm>
            <a:off x="6775100" y="3153733"/>
            <a:ext cx="858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6EB35ED-AC1A-ED26-80C9-6F14571B0730}"/>
              </a:ext>
            </a:extLst>
          </p:cNvPr>
          <p:cNvSpPr txBox="1"/>
          <p:nvPr/>
        </p:nvSpPr>
        <p:spPr>
          <a:xfrm>
            <a:off x="225287" y="132522"/>
            <a:ext cx="5261113" cy="461665"/>
          </a:xfrm>
          <a:prstGeom prst="rect">
            <a:avLst/>
          </a:prstGeom>
          <a:noFill/>
        </p:spPr>
        <p:txBody>
          <a:bodyPr wrap="square" rtlCol="0">
            <a:spAutoFit/>
          </a:bodyPr>
          <a:lstStyle/>
          <a:p>
            <a:r>
              <a:rPr lang="en-US" sz="2400" b="1" dirty="0">
                <a:latin typeface="Ekster" panose="02000500030000020000"/>
              </a:rPr>
              <a:t>MEASURE FRAMEWORK: BMI-SF</a:t>
            </a:r>
          </a:p>
        </p:txBody>
      </p:sp>
      <p:sp>
        <p:nvSpPr>
          <p:cNvPr id="40" name="TextBox 39">
            <a:extLst>
              <a:ext uri="{FF2B5EF4-FFF2-40B4-BE49-F238E27FC236}">
                <a16:creationId xmlns:a16="http://schemas.microsoft.com/office/drawing/2014/main" id="{76BD9EFE-1949-C9F9-3254-C74DAA47253B}"/>
              </a:ext>
            </a:extLst>
          </p:cNvPr>
          <p:cNvSpPr txBox="1"/>
          <p:nvPr/>
        </p:nvSpPr>
        <p:spPr>
          <a:xfrm>
            <a:off x="4455923" y="6335349"/>
            <a:ext cx="790761" cy="369332"/>
          </a:xfrm>
          <a:prstGeom prst="rect">
            <a:avLst/>
          </a:prstGeom>
          <a:noFill/>
        </p:spPr>
        <p:txBody>
          <a:bodyPr wrap="square" rtlCol="0">
            <a:spAutoFit/>
          </a:bodyPr>
          <a:lstStyle/>
          <a:p>
            <a:r>
              <a:rPr lang="en-US" dirty="0">
                <a:solidFill>
                  <a:schemeClr val="bg2"/>
                </a:solidFill>
              </a:rPr>
              <a:t>AND</a:t>
            </a:r>
          </a:p>
        </p:txBody>
      </p:sp>
      <p:cxnSp>
        <p:nvCxnSpPr>
          <p:cNvPr id="45" name="Straight Arrow Connector 44">
            <a:extLst>
              <a:ext uri="{FF2B5EF4-FFF2-40B4-BE49-F238E27FC236}">
                <a16:creationId xmlns:a16="http://schemas.microsoft.com/office/drawing/2014/main" id="{191B2D34-2969-FEB2-DA96-7BFE04C8F3B3}"/>
              </a:ext>
            </a:extLst>
          </p:cNvPr>
          <p:cNvCxnSpPr>
            <a:endCxn id="9" idx="2"/>
          </p:cNvCxnSpPr>
          <p:nvPr/>
        </p:nvCxnSpPr>
        <p:spPr>
          <a:xfrm>
            <a:off x="9541224" y="3801992"/>
            <a:ext cx="2497006" cy="1"/>
          </a:xfrm>
          <a:prstGeom prst="straightConnector1">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089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Ekster" panose="02000500030000020000"/>
              </a:rPr>
              <a:t>BMI-SF </a:t>
            </a:r>
            <a:r>
              <a:rPr lang="en-US" sz="3100" dirty="0">
                <a:solidFill>
                  <a:srgbClr val="FFFFFF"/>
                </a:solidFill>
                <a:latin typeface="Ekster" panose="02000500030000020000"/>
              </a:rPr>
              <a:t>Required</a:t>
            </a:r>
            <a:r>
              <a:rPr lang="en-US" sz="3100" kern="1200" dirty="0">
                <a:solidFill>
                  <a:srgbClr val="FFFFFF"/>
                </a:solidFill>
                <a:latin typeface="Ekster" panose="02000500030000020000"/>
              </a:rPr>
              <a:t>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4" y="1021645"/>
            <a:ext cx="7315200" cy="4524315"/>
          </a:xfrm>
          <a:prstGeom prst="rect">
            <a:avLst/>
          </a:prstGeom>
          <a:noFill/>
        </p:spPr>
        <p:txBody>
          <a:bodyPr wrap="square">
            <a:spAutoFit/>
          </a:bodyPr>
          <a:lstStyle/>
          <a:p>
            <a:r>
              <a:rPr lang="en-US" sz="3600" b="1" dirty="0">
                <a:latin typeface="Ekster" panose="02000500030000020000"/>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panose="02000500030000020000"/>
              </a:rPr>
              <a:t>Eligible Encounter</a:t>
            </a:r>
          </a:p>
          <a:p>
            <a:r>
              <a:rPr lang="en-US" sz="3600" b="1" dirty="0">
                <a:latin typeface="Ekster" panose="02000500030000020000"/>
              </a:rPr>
              <a:t>Vital Signs including source</a:t>
            </a:r>
          </a:p>
          <a:p>
            <a:r>
              <a:rPr lang="en-US" sz="3600" b="1" dirty="0">
                <a:latin typeface="Ekster" panose="02000500030000020000"/>
              </a:rPr>
              <a:t>Follow Up Plan</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88992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BMI-SF </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4" y="2398643"/>
            <a:ext cx="9727096" cy="5036478"/>
          </a:xfrm>
        </p:spPr>
        <p:txBody>
          <a:bodyPr>
            <a:normAutofit fontScale="47500" lnSpcReduction="20000"/>
          </a:bodyPr>
          <a:lstStyle/>
          <a:p>
            <a:pPr marL="342900" marR="0" lvl="0" indent="-342900">
              <a:spcBef>
                <a:spcPts val="0"/>
              </a:spcBef>
              <a:spcAft>
                <a:spcPts val="0"/>
              </a:spcAft>
              <a:buFont typeface="Symbol" panose="05050102010706020507" pitchFamily="18" charset="2"/>
              <a:buChar char=""/>
            </a:pPr>
            <a:r>
              <a:rPr lang="en-US" sz="4200" dirty="0"/>
              <a:t>There is no diagnosis associated with this measure.</a:t>
            </a:r>
          </a:p>
          <a:p>
            <a:pPr marL="342900" marR="0" lvl="0" indent="-342900">
              <a:spcBef>
                <a:spcPts val="0"/>
              </a:spcBef>
              <a:spcAft>
                <a:spcPts val="0"/>
              </a:spcAft>
              <a:buFont typeface="Symbol" panose="05050102010706020507" pitchFamily="18" charset="2"/>
              <a:buChar char=""/>
            </a:pPr>
            <a:r>
              <a:rPr lang="en-US" sz="4200" dirty="0"/>
              <a:t>A follow-up plan may include, but is not limited to:</a:t>
            </a:r>
          </a:p>
          <a:p>
            <a:pPr marL="891540" lvl="2" indent="-342900">
              <a:spcBef>
                <a:spcPts val="0"/>
              </a:spcBef>
              <a:buFont typeface="Symbol" panose="05050102010706020507" pitchFamily="18" charset="2"/>
              <a:buChar char=""/>
            </a:pPr>
            <a:r>
              <a:rPr lang="en-US" sz="4200" dirty="0"/>
              <a:t>Documentation of education</a:t>
            </a:r>
          </a:p>
          <a:p>
            <a:pPr marL="891540" lvl="2" indent="-342900">
              <a:spcBef>
                <a:spcPts val="0"/>
              </a:spcBef>
              <a:buFont typeface="Symbol" panose="05050102010706020507" pitchFamily="18" charset="2"/>
              <a:buChar char=""/>
            </a:pPr>
            <a:r>
              <a:rPr lang="en-US" sz="4200" dirty="0"/>
              <a:t>Referral (for example a registered dietician, nutritionist, occupational therapist, physical therapist, primary care provider, exercise physiologist, mental health professions, or surgeon)</a:t>
            </a:r>
          </a:p>
          <a:p>
            <a:pPr marL="891540" lvl="2" indent="-342900">
              <a:spcBef>
                <a:spcPts val="0"/>
              </a:spcBef>
              <a:buFont typeface="Symbol" panose="05050102010706020507" pitchFamily="18" charset="2"/>
              <a:buChar char=""/>
            </a:pPr>
            <a:r>
              <a:rPr lang="en-US" sz="4200" dirty="0"/>
              <a:t>Pharmacological interventions</a:t>
            </a:r>
          </a:p>
          <a:p>
            <a:pPr marL="891540" lvl="2" indent="-342900">
              <a:spcBef>
                <a:spcPts val="0"/>
              </a:spcBef>
              <a:buFont typeface="Symbol" panose="05050102010706020507" pitchFamily="18" charset="2"/>
              <a:buChar char=""/>
            </a:pPr>
            <a:r>
              <a:rPr lang="en-US" sz="4200" dirty="0"/>
              <a:t>Dietary supplements</a:t>
            </a:r>
          </a:p>
          <a:p>
            <a:pPr marL="891540" lvl="2" indent="-342900">
              <a:spcBef>
                <a:spcPts val="0"/>
              </a:spcBef>
              <a:buFont typeface="Symbol" panose="05050102010706020507" pitchFamily="18" charset="2"/>
              <a:buChar char=""/>
            </a:pPr>
            <a:r>
              <a:rPr lang="en-US" sz="4200" dirty="0"/>
              <a:t>Exercise counseling</a:t>
            </a:r>
          </a:p>
          <a:p>
            <a:pPr marL="891540" lvl="2" indent="-342900">
              <a:spcBef>
                <a:spcPts val="0"/>
              </a:spcBef>
              <a:buFont typeface="Symbol" panose="05050102010706020507" pitchFamily="18" charset="2"/>
              <a:buChar char=""/>
            </a:pPr>
            <a:r>
              <a:rPr lang="en-US" sz="4200" dirty="0"/>
              <a:t>Nutrition counseling</a:t>
            </a:r>
          </a:p>
          <a:p>
            <a:pPr marL="342900" marR="0" lvl="0" indent="-342900">
              <a:spcBef>
                <a:spcPts val="0"/>
              </a:spcBef>
              <a:spcAft>
                <a:spcPts val="600"/>
              </a:spcAft>
              <a:buFont typeface="Symbol" panose="05050102010706020507" pitchFamily="18" charset="2"/>
              <a:buChar char=""/>
            </a:pPr>
            <a:endParaRPr lang="en-US" sz="4200" dirty="0"/>
          </a:p>
          <a:p>
            <a:pPr marL="342900" marR="0" lvl="0" indent="-342900">
              <a:spcBef>
                <a:spcPts val="0"/>
              </a:spcBef>
              <a:spcAft>
                <a:spcPts val="600"/>
              </a:spcAft>
              <a:buFont typeface="Symbol" panose="05050102010706020507" pitchFamily="18" charset="2"/>
              <a:buChar char=""/>
            </a:pPr>
            <a:r>
              <a:rPr lang="en-US" sz="4200" dirty="0"/>
              <a:t>This measure is also part of the eCQM MIPS measure reporting (cms069). Be aware that the current MIPS measure allows for the recording of the patient’s height and weight up to 12 months before the encounter and not just 6 months as the CCBHC. Likewise, the current eCQM MIPS measure allows for a follow-up plan to be documented during the encounter or during the previous 12 months of the current encounter while the CCBHC limits it the previous 6 months. Thus, if you are reporting for both CCHBC and MIPS, your results for this measure may be different.</a:t>
            </a:r>
          </a:p>
          <a:p>
            <a:pPr marL="342900" indent="-342900">
              <a:spcBef>
                <a:spcPts val="0"/>
              </a:spcBef>
              <a:buFont typeface="Symbol" panose="05050102010706020507" pitchFamily="18" charset="2"/>
              <a:buChar char=""/>
            </a:pPr>
            <a:r>
              <a:rPr lang="en-US" sz="4200" dirty="0"/>
              <a:t>Normally, an eligible professional or their staff is required to measure both height and weight, and self-reported values cannot be used. However due to the pandemic, you may be able to use self reported value. You will need to confirm this with SAMHSA or your state CCBHC program. </a:t>
            </a:r>
            <a:endParaRPr lang="en-US" sz="1900" dirty="0">
              <a:solidFill>
                <a:schemeClr val="tx1">
                  <a:lumMod val="60000"/>
                  <a:lumOff val="40000"/>
                </a:schemeClr>
              </a:solidFill>
            </a:endParaRPr>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7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BMI-SF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967176726"/>
              </p:ext>
            </p:extLst>
          </p:nvPr>
        </p:nvGraphicFramePr>
        <p:xfrm>
          <a:off x="969264" y="1577337"/>
          <a:ext cx="13081767" cy="478468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900541">
                <a:tc>
                  <a:txBody>
                    <a:bodyPr/>
                    <a:lstStyle/>
                    <a:p>
                      <a:r>
                        <a:rPr lang="en-US" sz="2900" dirty="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b="0" dirty="0"/>
                        <a:t>Consumer aged 18 years and older on the date of service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dirty="0"/>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t>Follow the steps below to identify the eligible population: </a:t>
                      </a:r>
                    </a:p>
                    <a:p>
                      <a:r>
                        <a:rPr lang="en-US" sz="2900" dirty="0"/>
                        <a:t>Step 1</a:t>
                      </a:r>
                    </a:p>
                    <a:p>
                      <a:r>
                        <a:rPr lang="en-US" sz="2900" dirty="0"/>
                        <a:t>Identify consumers flagged as having been seen at the provider entity at least once during the measurement year</a:t>
                      </a:r>
                    </a:p>
                    <a:p>
                      <a:r>
                        <a:rPr lang="en-US" sz="2900" dirty="0"/>
                        <a:t>Step 2 </a:t>
                      </a:r>
                    </a:p>
                    <a:p>
                      <a:r>
                        <a:rPr lang="en-US" sz="2900" dirty="0"/>
                        <a:t>Identify consumers from steps 1 who are aged 18 years or older on the data of service during the measurement year.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144805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p:txBody>
          <a:bodyPr>
            <a:noAutofit/>
          </a:bodyPr>
          <a:lstStyle/>
          <a:p>
            <a:r>
              <a:rPr lang="en-US" dirty="0"/>
              <a:t>BMI-SF Numerator</a:t>
            </a:r>
            <a:br>
              <a:rPr lang="en-US" dirty="0"/>
            </a:br>
            <a:r>
              <a:rPr lang="en-US" sz="2000" dirty="0">
                <a:ea typeface="+mn-ea"/>
                <a:cs typeface="+mn-cs"/>
              </a:rPr>
              <a:t>The number of consumers in the eligible population with a  documented BMI during the encounter or during the previous six months AND, when the BMI is outside of normal parameters, a follow –up plan is documented during the encounter of during the previous six months of the current encounter.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2626343178"/>
              </p:ext>
            </p:extLst>
          </p:nvPr>
        </p:nvGraphicFramePr>
        <p:xfrm>
          <a:off x="969264" y="2577588"/>
          <a:ext cx="13081767" cy="3977188"/>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9407">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2216616">
                <a:tc>
                  <a:txBody>
                    <a:bodyPr/>
                    <a:lstStyle/>
                    <a:p>
                      <a:r>
                        <a:rPr lang="en-US" sz="2900" dirty="0"/>
                        <a:t>Numerator Options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Performance Met: </a:t>
                      </a:r>
                      <a:r>
                        <a:rPr lang="en-US" sz="1800" dirty="0"/>
                        <a:t>BMI is documented within normal parameters and no follow up plan is required (G8420)</a:t>
                      </a:r>
                    </a:p>
                    <a:p>
                      <a:r>
                        <a:rPr lang="en-US" sz="1800" b="1" dirty="0"/>
                        <a:t>OR</a:t>
                      </a:r>
                      <a:r>
                        <a:rPr lang="en-US" sz="1800" dirty="0"/>
                        <a:t> </a:t>
                      </a:r>
                    </a:p>
                    <a:p>
                      <a:r>
                        <a:rPr lang="en-US" sz="1800" b="1" dirty="0"/>
                        <a:t>Performance Met: </a:t>
                      </a:r>
                      <a:r>
                        <a:rPr lang="en-US" sz="1800" dirty="0"/>
                        <a:t>BMI is documented above normal parameters and follow-up plan is documented (G8417)</a:t>
                      </a:r>
                    </a:p>
                    <a:p>
                      <a:r>
                        <a:rPr lang="en-US" sz="1800" b="1" dirty="0"/>
                        <a:t>OR</a:t>
                      </a:r>
                    </a:p>
                    <a:p>
                      <a:r>
                        <a:rPr lang="en-US" sz="1800" b="1" dirty="0"/>
                        <a:t>Performance Met: </a:t>
                      </a:r>
                      <a:r>
                        <a:rPr lang="en-US" sz="1800" dirty="0"/>
                        <a:t>BMI is documented below normal parameters and a follow up plan is documented (G8418)</a:t>
                      </a:r>
                    </a:p>
                    <a:p>
                      <a:r>
                        <a:rPr lang="en-US" sz="1800" b="1" dirty="0"/>
                        <a:t>Performance Not Met: </a:t>
                      </a:r>
                      <a:r>
                        <a:rPr lang="en-US" sz="1800" dirty="0"/>
                        <a:t>BMI not documented, and no reason is given (G8421)</a:t>
                      </a:r>
                    </a:p>
                    <a:p>
                      <a:r>
                        <a:rPr lang="en-US" sz="1800" b="1" dirty="0"/>
                        <a:t>OR</a:t>
                      </a:r>
                    </a:p>
                    <a:p>
                      <a:r>
                        <a:rPr lang="en-US" sz="1800" b="1" dirty="0"/>
                        <a:t>Performance Not Met: </a:t>
                      </a:r>
                      <a:r>
                        <a:rPr lang="en-US" sz="1800" dirty="0"/>
                        <a:t>BMI documented outside normal parameters, no follow-up plan documented, no reason given (G8419)</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bl>
          </a:graphicData>
        </a:graphic>
      </p:graphicFrame>
    </p:spTree>
    <p:extLst>
      <p:ext uri="{BB962C8B-B14F-4D97-AF65-F5344CB8AC3E}">
        <p14:creationId xmlns:p14="http://schemas.microsoft.com/office/powerpoint/2010/main" val="294870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p:txBody>
          <a:bodyPr>
            <a:noAutofit/>
          </a:bodyPr>
          <a:lstStyle/>
          <a:p>
            <a:r>
              <a:rPr lang="en-US" dirty="0"/>
              <a:t>BMI-SF Numerator</a:t>
            </a:r>
            <a:br>
              <a:rPr lang="en-US" dirty="0"/>
            </a:br>
            <a:r>
              <a:rPr lang="en-US" sz="2000" dirty="0">
                <a:ea typeface="+mn-ea"/>
                <a:cs typeface="+mn-cs"/>
              </a:rPr>
              <a:t>The number of consumers in the eligible population with a  documented BMI during the encounter or during the previous six months AND, when the BMI is outside of normal parameters, a follow –up plan is documented during the encounter of during the previous six months of the current encounter.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3285632918"/>
              </p:ext>
            </p:extLst>
          </p:nvPr>
        </p:nvGraphicFramePr>
        <p:xfrm>
          <a:off x="969264" y="2577588"/>
          <a:ext cx="13081767" cy="3840024"/>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29147">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2431978">
                <a:tc>
                  <a:txBody>
                    <a:bodyPr/>
                    <a:lstStyle/>
                    <a:p>
                      <a:r>
                        <a:rPr lang="en-US" sz="2900" dirty="0"/>
                        <a:t>Exclusions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 consumer is not eligible for BMI calculation or development of a follow-up plan if one or more of the following reasons is documented: </a:t>
                      </a:r>
                    </a:p>
                    <a:p>
                      <a:pPr marL="285750" indent="-285750">
                        <a:buFont typeface="Arial" panose="020B0604020202020204" pitchFamily="34" charset="0"/>
                        <a:buChar char="•"/>
                      </a:pPr>
                      <a:r>
                        <a:rPr lang="en-US" sz="1800" dirty="0"/>
                        <a:t>Consumer is receiving palliative care</a:t>
                      </a:r>
                    </a:p>
                    <a:p>
                      <a:pPr marL="285750" indent="-285750">
                        <a:buFont typeface="Arial" panose="020B0604020202020204" pitchFamily="34" charset="0"/>
                        <a:buChar char="•"/>
                      </a:pPr>
                      <a:r>
                        <a:rPr lang="en-US" sz="1800" dirty="0"/>
                        <a:t>Consumer is pregnant</a:t>
                      </a:r>
                    </a:p>
                    <a:p>
                      <a:pPr marL="285750" indent="-285750">
                        <a:buFont typeface="Arial" panose="020B0604020202020204" pitchFamily="34" charset="0"/>
                        <a:buChar char="•"/>
                      </a:pPr>
                      <a:r>
                        <a:rPr lang="en-US" sz="1800" dirty="0"/>
                        <a:t>Consumer refuses BMI measurement (refuses height and /or weight)</a:t>
                      </a:r>
                    </a:p>
                    <a:p>
                      <a:pPr marL="285750" indent="-285750">
                        <a:buFont typeface="Arial" panose="020B0604020202020204" pitchFamily="34" charset="0"/>
                        <a:buChar char="•"/>
                      </a:pPr>
                      <a:r>
                        <a:rPr lang="en-US" sz="1800" dirty="0"/>
                        <a:t>Any other reason documented in the medical record by the provider why BMI measurement was not appropriate </a:t>
                      </a:r>
                    </a:p>
                    <a:p>
                      <a:pPr marL="285750" indent="-285750">
                        <a:buFont typeface="Arial" panose="020B0604020202020204" pitchFamily="34" charset="0"/>
                        <a:buChar char="•"/>
                      </a:pPr>
                      <a:r>
                        <a:rPr lang="en-US" sz="1800" dirty="0"/>
                        <a:t>Consumer is in an urgent or emergent medical situation where time is of the essence and to delay treatment would jeopardize the consumer’s health status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685796">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379763"/>
                  </a:ext>
                </a:extLst>
              </a:tr>
            </a:tbl>
          </a:graphicData>
        </a:graphic>
      </p:graphicFrame>
      <p:sp>
        <p:nvSpPr>
          <p:cNvPr id="5" name="TextBox 4">
            <a:extLst>
              <a:ext uri="{FF2B5EF4-FFF2-40B4-BE49-F238E27FC236}">
                <a16:creationId xmlns:a16="http://schemas.microsoft.com/office/drawing/2014/main" id="{0A86C2FB-ED17-47A5-903D-02561A518024}"/>
              </a:ext>
            </a:extLst>
          </p:cNvPr>
          <p:cNvSpPr txBox="1"/>
          <p:nvPr/>
        </p:nvSpPr>
        <p:spPr>
          <a:xfrm>
            <a:off x="969264" y="6540973"/>
            <a:ext cx="13081767" cy="369332"/>
          </a:xfrm>
          <a:prstGeom prst="rect">
            <a:avLst/>
          </a:prstGeom>
          <a:noFill/>
        </p:spPr>
        <p:txBody>
          <a:bodyPr wrap="square">
            <a:spAutoFit/>
          </a:bodyPr>
          <a:lstStyle/>
          <a:p>
            <a:r>
              <a:rPr lang="en-US" b="1" dirty="0"/>
              <a:t>Note: </a:t>
            </a:r>
            <a:r>
              <a:rPr lang="en-US" dirty="0"/>
              <a:t>The measurement period for the numerator is the measurement year and the previous 6 months</a:t>
            </a:r>
          </a:p>
        </p:txBody>
      </p:sp>
    </p:spTree>
    <p:extLst>
      <p:ext uri="{BB962C8B-B14F-4D97-AF65-F5344CB8AC3E}">
        <p14:creationId xmlns:p14="http://schemas.microsoft.com/office/powerpoint/2010/main" val="370556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FB25-AB11-4D08-B57B-739B2B8FAF19}"/>
              </a:ext>
            </a:extLst>
          </p:cNvPr>
          <p:cNvSpPr>
            <a:spLocks noGrp="1"/>
          </p:cNvSpPr>
          <p:nvPr>
            <p:ph type="ctrTitle"/>
          </p:nvPr>
        </p:nvSpPr>
        <p:spPr/>
        <p:txBody>
          <a:bodyPr/>
          <a:lstStyle/>
          <a:p>
            <a:r>
              <a:rPr lang="en-US" dirty="0"/>
              <a:t>Presenter Biography</a:t>
            </a:r>
          </a:p>
        </p:txBody>
      </p:sp>
      <p:pic>
        <p:nvPicPr>
          <p:cNvPr id="5" name="Picture 4" descr="A person smiling for the camera&#10;&#10;Description automatically generated with medium confidence">
            <a:extLst>
              <a:ext uri="{FF2B5EF4-FFF2-40B4-BE49-F238E27FC236}">
                <a16:creationId xmlns:a16="http://schemas.microsoft.com/office/drawing/2014/main" id="{679824AA-DCEF-C491-743C-B4FD2A22DFD5}"/>
              </a:ext>
            </a:extLst>
          </p:cNvPr>
          <p:cNvPicPr>
            <a:picLocks noChangeAspect="1"/>
          </p:cNvPicPr>
          <p:nvPr/>
        </p:nvPicPr>
        <p:blipFill>
          <a:blip r:embed="rId3"/>
          <a:stretch>
            <a:fillRect/>
          </a:stretch>
        </p:blipFill>
        <p:spPr>
          <a:xfrm>
            <a:off x="969264" y="1676400"/>
            <a:ext cx="4876800" cy="4876800"/>
          </a:xfrm>
          <a:prstGeom prst="rect">
            <a:avLst/>
          </a:prstGeom>
        </p:spPr>
      </p:pic>
      <p:sp>
        <p:nvSpPr>
          <p:cNvPr id="7" name="TextBox 6">
            <a:extLst>
              <a:ext uri="{FF2B5EF4-FFF2-40B4-BE49-F238E27FC236}">
                <a16:creationId xmlns:a16="http://schemas.microsoft.com/office/drawing/2014/main" id="{0D3FB912-C81A-5433-F6C6-FD2546953351}"/>
              </a:ext>
            </a:extLst>
          </p:cNvPr>
          <p:cNvSpPr txBox="1"/>
          <p:nvPr/>
        </p:nvSpPr>
        <p:spPr>
          <a:xfrm>
            <a:off x="6455664" y="1819786"/>
            <a:ext cx="7315200" cy="4401205"/>
          </a:xfrm>
          <a:prstGeom prst="rect">
            <a:avLst/>
          </a:prstGeom>
          <a:noFill/>
        </p:spPr>
        <p:txBody>
          <a:bodyPr wrap="square">
            <a:spAutoFit/>
          </a:bodyPr>
          <a:lstStyle/>
          <a:p>
            <a:pPr marL="0" marR="0">
              <a:spcBef>
                <a:spcPts val="0"/>
              </a:spcBef>
              <a:spcAft>
                <a:spcPts val="0"/>
              </a:spcAft>
            </a:pPr>
            <a:r>
              <a:rPr lang="en-US" sz="2000" dirty="0">
                <a:effectLst/>
                <a:latin typeface="Ekster" panose="02000500030000020000"/>
                <a:ea typeface="Calibri" panose="020F0502020204030204" pitchFamily="34" charset="0"/>
              </a:rPr>
              <a:t>Kyle Meadors is founder and principal consultant at Chart Lux Consulting where he supports developers and health IT organizations in navigating the regulatory requirements of the ONC and CMS. He has supported over 75 different EHRs in their ONC certification effort. He has vast experience in range of health IT initiatives and technologies such as clinical quality measures, C-CDAs, FHIR, risk analysis, quality systems, and usability evaluation. Prior to Chart Lux, he was President and Director of the EHR Testing Lab at Drummond, the premier ONC authorized testing and certification body. At Drummond Group, he launched the lab to conduct testing for the Meaningful Use program and grew it into the market leader of its space. Mr. Meadors was also a member of the ONC Health IT Standards committee and other government committees and task teams. </a:t>
            </a:r>
          </a:p>
        </p:txBody>
      </p:sp>
    </p:spTree>
    <p:extLst>
      <p:ext uri="{BB962C8B-B14F-4D97-AF65-F5344CB8AC3E}">
        <p14:creationId xmlns:p14="http://schemas.microsoft.com/office/powerpoint/2010/main" val="2955963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BMI-SF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2784130248"/>
              </p:ext>
            </p:extLst>
          </p:nvPr>
        </p:nvGraphicFramePr>
        <p:xfrm>
          <a:off x="1187355" y="1380775"/>
          <a:ext cx="12762664" cy="4736592"/>
        </p:xfrm>
        <a:graphic>
          <a:graphicData uri="http://schemas.openxmlformats.org/drawingml/2006/table">
            <a:tbl>
              <a:tblPr firstRow="1" bandRow="1">
                <a:tableStyleId>{21E4AEA4-8DFA-4A89-87EB-49C32662AFE0}</a:tableStyleId>
              </a:tblPr>
              <a:tblGrid>
                <a:gridCol w="3386434">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t>Consumers aged 18 years or older seen during the MY with denominator-eligible encounter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b="1" dirty="0"/>
                        <a:t>Initial 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160" kern="1200" dirty="0">
                          <a:solidFill>
                            <a:schemeClr val="dk1"/>
                          </a:solidFill>
                          <a:latin typeface="+mn-lt"/>
                          <a:ea typeface="+mn-ea"/>
                          <a:cs typeface="+mn-cs"/>
                        </a:rPr>
                        <a:t>From those, remove consumers with a documented medical reason(s) for not screening for BMI in the 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28437"/>
                  </a:ext>
                </a:extLst>
              </a:tr>
              <a:tr h="370840">
                <a:tc>
                  <a:txBody>
                    <a:bodyPr/>
                    <a:lstStyle/>
                    <a:p>
                      <a:r>
                        <a:rPr lang="en-US" b="1" dirty="0"/>
                        <a:t>Final Denominator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20-1=19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60-8=52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180-13=167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292543"/>
                  </a:ext>
                </a:extLst>
              </a:tr>
            </a:tbl>
          </a:graphicData>
        </a:graphic>
      </p:graphicFrame>
    </p:spTree>
    <p:extLst>
      <p:ext uri="{BB962C8B-B14F-4D97-AF65-F5344CB8AC3E}">
        <p14:creationId xmlns:p14="http://schemas.microsoft.com/office/powerpoint/2010/main" val="3746056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BMI-SF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268931773"/>
              </p:ext>
            </p:extLst>
          </p:nvPr>
        </p:nvGraphicFramePr>
        <p:xfrm>
          <a:off x="969264" y="2252941"/>
          <a:ext cx="12859658" cy="2332601"/>
        </p:xfrm>
        <a:graphic>
          <a:graphicData uri="http://schemas.openxmlformats.org/drawingml/2006/table">
            <a:tbl>
              <a:tblPr firstRow="1" bandRow="1">
                <a:tableStyleId>{21E4AEA4-8DFA-4A89-87EB-49C32662AFE0}</a:tableStyleId>
              </a:tblPr>
              <a:tblGrid>
                <a:gridCol w="3947885">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2090057">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576953">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1800" b="0"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pPr marL="0" algn="l" defTabSz="1097280" rtl="0" eaLnBrk="1" latinLnBrk="0" hangingPunct="1"/>
                      <a:r>
                        <a:rPr lang="en-US" sz="1800" b="0" kern="1200" dirty="0">
                          <a:solidFill>
                            <a:schemeClr val="dk1"/>
                          </a:solidFill>
                          <a:latin typeface="+mn-lt"/>
                          <a:ea typeface="+mn-ea"/>
                          <a:cs typeface="+mn-cs"/>
                        </a:rPr>
                        <a:t>BMI Documented Outside of Normal Parameters, Follow-Up Plan Not Documented, Reason not Given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r>
                        <a:rPr lang="en-US" b="1" dirty="0"/>
                        <a:t>Numerator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96-7=89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19-1=18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52-10=42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167-18=149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Tree>
    <p:extLst>
      <p:ext uri="{BB962C8B-B14F-4D97-AF65-F5344CB8AC3E}">
        <p14:creationId xmlns:p14="http://schemas.microsoft.com/office/powerpoint/2010/main" val="81394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BMI-SF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p:txBody>
          <a:bodyPr>
            <a:normAutofit fontScale="92500" lnSpcReduction="20000"/>
          </a:bodyPr>
          <a:lstStyle/>
          <a:p>
            <a:r>
              <a:rPr lang="en-US" dirty="0">
                <a:solidFill>
                  <a:srgbClr val="000000"/>
                </a:solidFill>
                <a:latin typeface="Ekster" panose="02000500030000020000"/>
              </a:rPr>
              <a:t>Quality Measure, Percentage of consumers aged 18 years and older with a BMI documented during the current encounter or during the previous six months AND with BMI outside of normal parameters, a follow-up plan is documented during the encounter or during the previous six months of the current encounter. 	</a:t>
            </a:r>
          </a:p>
          <a:p>
            <a:r>
              <a:rPr lang="en-US" dirty="0"/>
              <a:t>	Medicaid: 89/96 = .93 or 93%</a:t>
            </a:r>
          </a:p>
          <a:p>
            <a:r>
              <a:rPr lang="en-US" dirty="0"/>
              <a:t>	Medicare &amp; Medicaid: 18/19 = .95 or 95% </a:t>
            </a:r>
          </a:p>
          <a:p>
            <a:r>
              <a:rPr lang="en-US" dirty="0"/>
              <a:t>	Neither: 42/52 =.81 or 81% </a:t>
            </a:r>
          </a:p>
          <a:p>
            <a:r>
              <a:rPr lang="en-US" dirty="0"/>
              <a:t>	Total: 149/167 = .89 or 89% </a:t>
            </a:r>
          </a:p>
          <a:p>
            <a:r>
              <a:rPr lang="en-US" dirty="0">
                <a:solidFill>
                  <a:srgbClr val="000000"/>
                </a:solidFill>
                <a:latin typeface="Ekster" panose="02000500030000020000"/>
              </a:rPr>
              <a:t>Measure Interpretation: Of the Medicaid consumers within the eligible population aged 18 years and older, 93% a BMI documented during the current encounter or during the previous six months AND with BMI outside of normal parameters, a follow-up plan is documented during the encounter or during the previous six months of the current encounter for those without Medicare or Medicaid coverage, referred to as “Neither,” only 81 % received such screening and counseling. </a:t>
            </a:r>
          </a:p>
          <a:p>
            <a:endParaRPr lang="en-US" dirty="0"/>
          </a:p>
        </p:txBody>
      </p:sp>
    </p:spTree>
    <p:extLst>
      <p:ext uri="{BB962C8B-B14F-4D97-AF65-F5344CB8AC3E}">
        <p14:creationId xmlns:p14="http://schemas.microsoft.com/office/powerpoint/2010/main" val="237224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CDF-BH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 </a:t>
            </a:r>
            <a:r>
              <a:rPr lang="en-US" dirty="0">
                <a:solidFill>
                  <a:srgbClr val="000000"/>
                </a:solidFill>
                <a:latin typeface="+mn-lt"/>
              </a:rPr>
              <a:t>Percentage of consumers aged 12 and older screened for depression on the date of the encounter using an age-appropriate standardized depression screening tool, and if positive, a follow-up plan is documented on the date of the positive screen. </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for both the numerator and the denominator is the measurement year. </a:t>
            </a:r>
          </a:p>
        </p:txBody>
      </p:sp>
    </p:spTree>
    <p:extLst>
      <p:ext uri="{BB962C8B-B14F-4D97-AF65-F5344CB8AC3E}">
        <p14:creationId xmlns:p14="http://schemas.microsoft.com/office/powerpoint/2010/main" val="393878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FD727D-5F29-12F6-2B9B-B1F6BF3BFD4D}"/>
              </a:ext>
            </a:extLst>
          </p:cNvPr>
          <p:cNvSpPr txBox="1"/>
          <p:nvPr/>
        </p:nvSpPr>
        <p:spPr>
          <a:xfrm>
            <a:off x="8985820" y="5336926"/>
            <a:ext cx="5317034" cy="1938992"/>
          </a:xfrm>
          <a:prstGeom prst="rect">
            <a:avLst/>
          </a:prstGeom>
          <a:noFill/>
          <a:ln>
            <a:solidFill>
              <a:srgbClr val="262626"/>
            </a:solidFill>
          </a:ln>
        </p:spPr>
        <p:txBody>
          <a:bodyPr wrap="square" rtlCol="0">
            <a:spAutoFit/>
          </a:bodyPr>
          <a:lstStyle/>
          <a:p>
            <a:r>
              <a:rPr lang="en-US" sz="1200" b="1" dirty="0"/>
              <a:t>Exclusion</a:t>
            </a:r>
            <a:r>
              <a:rPr lang="en-US" sz="1200" dirty="0"/>
              <a:t>: Exclude consumers is one or more of the following conditions are documented in the patient medical record:</a:t>
            </a:r>
          </a:p>
          <a:p>
            <a:pPr marL="285750" indent="-285750">
              <a:buFont typeface="Arial" panose="020B0604020202020204" pitchFamily="34" charset="0"/>
              <a:buChar char="•"/>
            </a:pPr>
            <a:r>
              <a:rPr lang="en-US" sz="1200" dirty="0"/>
              <a:t>Consumer has an active diagnosis of Depression or Bipolar Disorder</a:t>
            </a:r>
          </a:p>
          <a:p>
            <a:pPr marL="285750" indent="-285750">
              <a:buFont typeface="Arial" panose="020B0604020202020204" pitchFamily="34" charset="0"/>
              <a:buChar char="•"/>
            </a:pPr>
            <a:r>
              <a:rPr lang="en-US" sz="1200" dirty="0"/>
              <a:t>Consumer refuse to participate </a:t>
            </a:r>
          </a:p>
          <a:p>
            <a:pPr marL="285750" indent="-285750">
              <a:buFont typeface="Arial" panose="020B0604020202020204" pitchFamily="34" charset="0"/>
              <a:buChar char="•"/>
            </a:pPr>
            <a:r>
              <a:rPr lang="en-US" sz="1200" dirty="0"/>
              <a:t>Consumer is in an urgent or emergent situation where time is of the essence and to delay treatment would jeopardize the consumer’s health status</a:t>
            </a:r>
          </a:p>
          <a:p>
            <a:pPr marL="285750" indent="-285750">
              <a:buFont typeface="Arial" panose="020B0604020202020204" pitchFamily="34" charset="0"/>
              <a:buChar char="•"/>
            </a:pPr>
            <a:r>
              <a:rPr lang="en-US" sz="1200" dirty="0"/>
              <a:t>Situations where the consumer’s functional capacity or motivation to improve may impact the accuracy of results of nationally recognized standardized depression assessment tools  (for example, certain court appointed cases of case of delirium). </a:t>
            </a:r>
          </a:p>
        </p:txBody>
      </p:sp>
      <p:sp>
        <p:nvSpPr>
          <p:cNvPr id="6" name="Parallelogram 5">
            <a:extLst>
              <a:ext uri="{FF2B5EF4-FFF2-40B4-BE49-F238E27FC236}">
                <a16:creationId xmlns:a16="http://schemas.microsoft.com/office/drawing/2014/main" id="{5F149536-1883-8058-9717-6911B17AF989}"/>
              </a:ext>
            </a:extLst>
          </p:cNvPr>
          <p:cNvSpPr/>
          <p:nvPr/>
        </p:nvSpPr>
        <p:spPr>
          <a:xfrm>
            <a:off x="600501" y="5172506"/>
            <a:ext cx="3118444" cy="211350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At least one qualifying outpatient visit to the BHC agency during the measurement year</a:t>
            </a:r>
          </a:p>
        </p:txBody>
      </p:sp>
      <p:sp>
        <p:nvSpPr>
          <p:cNvPr id="7" name="TextBox 6">
            <a:extLst>
              <a:ext uri="{FF2B5EF4-FFF2-40B4-BE49-F238E27FC236}">
                <a16:creationId xmlns:a16="http://schemas.microsoft.com/office/drawing/2014/main" id="{7E182D9E-6865-5316-5CE0-802714072875}"/>
              </a:ext>
            </a:extLst>
          </p:cNvPr>
          <p:cNvSpPr txBox="1"/>
          <p:nvPr/>
        </p:nvSpPr>
        <p:spPr>
          <a:xfrm>
            <a:off x="3636015" y="7442723"/>
            <a:ext cx="5683349" cy="374756"/>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sp>
        <p:nvSpPr>
          <p:cNvPr id="8" name="Parallelogram 7">
            <a:extLst>
              <a:ext uri="{FF2B5EF4-FFF2-40B4-BE49-F238E27FC236}">
                <a16:creationId xmlns:a16="http://schemas.microsoft.com/office/drawing/2014/main" id="{74968673-2C81-96B1-0F81-B48FCA8A1E49}"/>
              </a:ext>
            </a:extLst>
          </p:cNvPr>
          <p:cNvSpPr/>
          <p:nvPr/>
        </p:nvSpPr>
        <p:spPr>
          <a:xfrm>
            <a:off x="4693242" y="5172506"/>
            <a:ext cx="2895486" cy="211350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12 and older on date of service</a:t>
            </a:r>
          </a:p>
        </p:txBody>
      </p:sp>
      <p:sp>
        <p:nvSpPr>
          <p:cNvPr id="9" name="TextBox 8">
            <a:extLst>
              <a:ext uri="{FF2B5EF4-FFF2-40B4-BE49-F238E27FC236}">
                <a16:creationId xmlns:a16="http://schemas.microsoft.com/office/drawing/2014/main" id="{5D709468-B180-6F4B-CF23-4ACF78F327FC}"/>
              </a:ext>
            </a:extLst>
          </p:cNvPr>
          <p:cNvSpPr txBox="1"/>
          <p:nvPr/>
        </p:nvSpPr>
        <p:spPr>
          <a:xfrm>
            <a:off x="1180185" y="4687937"/>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dirty="0"/>
              <a:t> </a:t>
            </a:r>
          </a:p>
        </p:txBody>
      </p:sp>
      <p:sp>
        <p:nvSpPr>
          <p:cNvPr id="10" name="Minus Sign 9">
            <a:extLst>
              <a:ext uri="{FF2B5EF4-FFF2-40B4-BE49-F238E27FC236}">
                <a16:creationId xmlns:a16="http://schemas.microsoft.com/office/drawing/2014/main" id="{C00BBD70-4491-ED25-4A6E-A136B95F5A36}"/>
              </a:ext>
            </a:extLst>
          </p:cNvPr>
          <p:cNvSpPr/>
          <p:nvPr/>
        </p:nvSpPr>
        <p:spPr>
          <a:xfrm>
            <a:off x="7669491" y="5999421"/>
            <a:ext cx="1098072" cy="68325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4D10A7-15AB-DD21-D2AC-57BB9C1493E8}"/>
              </a:ext>
            </a:extLst>
          </p:cNvPr>
          <p:cNvSpPr txBox="1"/>
          <p:nvPr/>
        </p:nvSpPr>
        <p:spPr>
          <a:xfrm>
            <a:off x="3782635" y="5535340"/>
            <a:ext cx="692350" cy="369332"/>
          </a:xfrm>
          <a:prstGeom prst="rect">
            <a:avLst/>
          </a:prstGeom>
          <a:noFill/>
        </p:spPr>
        <p:txBody>
          <a:bodyPr wrap="square" rtlCol="0">
            <a:spAutoFit/>
          </a:bodyPr>
          <a:lstStyle/>
          <a:p>
            <a:r>
              <a:rPr lang="en-US" dirty="0">
                <a:solidFill>
                  <a:schemeClr val="bg2"/>
                </a:solidFill>
              </a:rPr>
              <a:t>AND</a:t>
            </a:r>
          </a:p>
        </p:txBody>
      </p:sp>
      <p:sp>
        <p:nvSpPr>
          <p:cNvPr id="12" name="TextBox 11">
            <a:extLst>
              <a:ext uri="{FF2B5EF4-FFF2-40B4-BE49-F238E27FC236}">
                <a16:creationId xmlns:a16="http://schemas.microsoft.com/office/drawing/2014/main" id="{FE50947F-98A8-2E72-3954-0383473DBBF5}"/>
              </a:ext>
            </a:extLst>
          </p:cNvPr>
          <p:cNvSpPr txBox="1"/>
          <p:nvPr/>
        </p:nvSpPr>
        <p:spPr>
          <a:xfrm>
            <a:off x="357808" y="172278"/>
            <a:ext cx="5237773" cy="461665"/>
          </a:xfrm>
          <a:prstGeom prst="rect">
            <a:avLst/>
          </a:prstGeom>
          <a:noFill/>
        </p:spPr>
        <p:txBody>
          <a:bodyPr wrap="square" rtlCol="0">
            <a:spAutoFit/>
          </a:bodyPr>
          <a:lstStyle/>
          <a:p>
            <a:r>
              <a:rPr lang="en-US" sz="2400" b="1" dirty="0">
                <a:latin typeface="Ekster" panose="02000500030000020000"/>
              </a:rPr>
              <a:t>MEASURE FRAMEWORK: CDF-BH</a:t>
            </a:r>
          </a:p>
        </p:txBody>
      </p:sp>
      <p:sp>
        <p:nvSpPr>
          <p:cNvPr id="13" name="Plus Sign 12">
            <a:extLst>
              <a:ext uri="{FF2B5EF4-FFF2-40B4-BE49-F238E27FC236}">
                <a16:creationId xmlns:a16="http://schemas.microsoft.com/office/drawing/2014/main" id="{02497B94-E390-A83E-C70C-F236A4335C16}"/>
              </a:ext>
            </a:extLst>
          </p:cNvPr>
          <p:cNvSpPr/>
          <p:nvPr/>
        </p:nvSpPr>
        <p:spPr>
          <a:xfrm>
            <a:off x="3514407" y="5901037"/>
            <a:ext cx="1241178" cy="108347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Oval 13">
            <a:extLst>
              <a:ext uri="{FF2B5EF4-FFF2-40B4-BE49-F238E27FC236}">
                <a16:creationId xmlns:a16="http://schemas.microsoft.com/office/drawing/2014/main" id="{2FB15AD5-E806-DD7C-B781-CE952F1444D0}"/>
              </a:ext>
            </a:extLst>
          </p:cNvPr>
          <p:cNvSpPr/>
          <p:nvPr/>
        </p:nvSpPr>
        <p:spPr>
          <a:xfrm>
            <a:off x="11277556" y="2608837"/>
            <a:ext cx="1918908" cy="1959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Follow up not provided</a:t>
            </a:r>
          </a:p>
        </p:txBody>
      </p:sp>
      <p:sp>
        <p:nvSpPr>
          <p:cNvPr id="15" name="Arrow: Right 14">
            <a:extLst>
              <a:ext uri="{FF2B5EF4-FFF2-40B4-BE49-F238E27FC236}">
                <a16:creationId xmlns:a16="http://schemas.microsoft.com/office/drawing/2014/main" id="{89EA6E18-8157-1436-8DE1-5688595572EC}"/>
              </a:ext>
            </a:extLst>
          </p:cNvPr>
          <p:cNvSpPr/>
          <p:nvPr/>
        </p:nvSpPr>
        <p:spPr>
          <a:xfrm>
            <a:off x="5917071" y="4056922"/>
            <a:ext cx="5020377" cy="796264"/>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sp>
        <p:nvSpPr>
          <p:cNvPr id="16" name="Rectangle 15">
            <a:extLst>
              <a:ext uri="{FF2B5EF4-FFF2-40B4-BE49-F238E27FC236}">
                <a16:creationId xmlns:a16="http://schemas.microsoft.com/office/drawing/2014/main" id="{7A295D97-04C3-3953-CAC5-EAFA8F6DEB62}"/>
              </a:ext>
            </a:extLst>
          </p:cNvPr>
          <p:cNvSpPr/>
          <p:nvPr/>
        </p:nvSpPr>
        <p:spPr>
          <a:xfrm>
            <a:off x="1014513" y="1470135"/>
            <a:ext cx="2068112" cy="18082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Screened for clinical depression </a:t>
            </a:r>
          </a:p>
        </p:txBody>
      </p:sp>
      <p:sp>
        <p:nvSpPr>
          <p:cNvPr id="17" name="Diamond 16">
            <a:extLst>
              <a:ext uri="{FF2B5EF4-FFF2-40B4-BE49-F238E27FC236}">
                <a16:creationId xmlns:a16="http://schemas.microsoft.com/office/drawing/2014/main" id="{AF2EB66D-508F-F817-57C6-55F492349D2D}"/>
              </a:ext>
            </a:extLst>
          </p:cNvPr>
          <p:cNvSpPr/>
          <p:nvPr/>
        </p:nvSpPr>
        <p:spPr>
          <a:xfrm>
            <a:off x="4676751" y="313637"/>
            <a:ext cx="2035402" cy="2051314"/>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Screen negative for depression</a:t>
            </a:r>
          </a:p>
        </p:txBody>
      </p:sp>
      <p:sp>
        <p:nvSpPr>
          <p:cNvPr id="18" name="Diamond 17">
            <a:extLst>
              <a:ext uri="{FF2B5EF4-FFF2-40B4-BE49-F238E27FC236}">
                <a16:creationId xmlns:a16="http://schemas.microsoft.com/office/drawing/2014/main" id="{3B6F8808-D36C-7CE4-8C80-B3B702CAEBC4}"/>
              </a:ext>
            </a:extLst>
          </p:cNvPr>
          <p:cNvSpPr/>
          <p:nvPr/>
        </p:nvSpPr>
        <p:spPr>
          <a:xfrm>
            <a:off x="4693242" y="2484622"/>
            <a:ext cx="1964098" cy="1910357"/>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Screen positive for depression</a:t>
            </a:r>
          </a:p>
        </p:txBody>
      </p:sp>
      <p:sp>
        <p:nvSpPr>
          <p:cNvPr id="19" name="Oval 18">
            <a:extLst>
              <a:ext uri="{FF2B5EF4-FFF2-40B4-BE49-F238E27FC236}">
                <a16:creationId xmlns:a16="http://schemas.microsoft.com/office/drawing/2014/main" id="{AB03CD31-89A9-F5A1-6BC6-8C2BB3E5FFC2}"/>
              </a:ext>
            </a:extLst>
          </p:cNvPr>
          <p:cNvSpPr/>
          <p:nvPr/>
        </p:nvSpPr>
        <p:spPr>
          <a:xfrm>
            <a:off x="7707461" y="258882"/>
            <a:ext cx="1814675" cy="17188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 follow up plan required</a:t>
            </a:r>
          </a:p>
        </p:txBody>
      </p:sp>
      <p:sp>
        <p:nvSpPr>
          <p:cNvPr id="20" name="Oval 19">
            <a:extLst>
              <a:ext uri="{FF2B5EF4-FFF2-40B4-BE49-F238E27FC236}">
                <a16:creationId xmlns:a16="http://schemas.microsoft.com/office/drawing/2014/main" id="{DB8EDC47-E6BE-265B-A1A1-A0074C6EE066}"/>
              </a:ext>
            </a:extLst>
          </p:cNvPr>
          <p:cNvSpPr/>
          <p:nvPr/>
        </p:nvSpPr>
        <p:spPr>
          <a:xfrm>
            <a:off x="7568311" y="2227435"/>
            <a:ext cx="2035401" cy="19103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Ekster" panose="02000500030000020000"/>
              </a:rPr>
              <a:t>Follow Up plan documented on date of positive screen </a:t>
            </a:r>
          </a:p>
        </p:txBody>
      </p:sp>
      <p:sp>
        <p:nvSpPr>
          <p:cNvPr id="21" name="TextBox 20">
            <a:extLst>
              <a:ext uri="{FF2B5EF4-FFF2-40B4-BE49-F238E27FC236}">
                <a16:creationId xmlns:a16="http://schemas.microsoft.com/office/drawing/2014/main" id="{DA98317D-95D7-7ECD-988A-1AD83DE914A8}"/>
              </a:ext>
            </a:extLst>
          </p:cNvPr>
          <p:cNvSpPr txBox="1"/>
          <p:nvPr/>
        </p:nvSpPr>
        <p:spPr>
          <a:xfrm>
            <a:off x="885870" y="779668"/>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endParaRPr lang="en-US" sz="2000" dirty="0">
              <a:solidFill>
                <a:schemeClr val="accent3"/>
              </a:solidFill>
              <a:latin typeface="Ekster" panose="02000500030000020000"/>
            </a:endParaRPr>
          </a:p>
        </p:txBody>
      </p:sp>
      <p:sp>
        <p:nvSpPr>
          <p:cNvPr id="22" name="Rectangle 21">
            <a:extLst>
              <a:ext uri="{FF2B5EF4-FFF2-40B4-BE49-F238E27FC236}">
                <a16:creationId xmlns:a16="http://schemas.microsoft.com/office/drawing/2014/main" id="{A19C5E2C-6867-A324-F086-B76B8F31E8E4}"/>
              </a:ext>
            </a:extLst>
          </p:cNvPr>
          <p:cNvSpPr/>
          <p:nvPr/>
        </p:nvSpPr>
        <p:spPr>
          <a:xfrm>
            <a:off x="1118796" y="3737450"/>
            <a:ext cx="2081853" cy="581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NOT SCREENED</a:t>
            </a:r>
          </a:p>
        </p:txBody>
      </p:sp>
      <p:cxnSp>
        <p:nvCxnSpPr>
          <p:cNvPr id="24" name="Straight Connector 23">
            <a:extLst>
              <a:ext uri="{FF2B5EF4-FFF2-40B4-BE49-F238E27FC236}">
                <a16:creationId xmlns:a16="http://schemas.microsoft.com/office/drawing/2014/main" id="{3833E50D-15B3-1486-F8C2-3F0B0BCD2DFC}"/>
              </a:ext>
            </a:extLst>
          </p:cNvPr>
          <p:cNvCxnSpPr>
            <a:cxnSpLocks/>
          </p:cNvCxnSpPr>
          <p:nvPr/>
        </p:nvCxnSpPr>
        <p:spPr>
          <a:xfrm>
            <a:off x="564289" y="4725986"/>
            <a:ext cx="13286415" cy="6937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3CB8FDA-678A-D923-E861-5F5560EDE06E}"/>
              </a:ext>
            </a:extLst>
          </p:cNvPr>
          <p:cNvCxnSpPr>
            <a:stCxn id="16" idx="3"/>
          </p:cNvCxnSpPr>
          <p:nvPr/>
        </p:nvCxnSpPr>
        <p:spPr>
          <a:xfrm>
            <a:off x="3082625" y="2374243"/>
            <a:ext cx="1184445"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423646D-3D75-B9E4-0D66-4AB253D59996}"/>
              </a:ext>
            </a:extLst>
          </p:cNvPr>
          <p:cNvCxnSpPr/>
          <p:nvPr/>
        </p:nvCxnSpPr>
        <p:spPr>
          <a:xfrm flipV="1">
            <a:off x="4267070" y="1656522"/>
            <a:ext cx="583226" cy="717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34437323-8C18-781C-1031-7E03C0534DA9}"/>
              </a:ext>
            </a:extLst>
          </p:cNvPr>
          <p:cNvCxnSpPr>
            <a:cxnSpLocks/>
          </p:cNvCxnSpPr>
          <p:nvPr/>
        </p:nvCxnSpPr>
        <p:spPr>
          <a:xfrm>
            <a:off x="4267070" y="2421204"/>
            <a:ext cx="675991" cy="623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6431BA3-32CF-57BF-7310-65B6A7764B19}"/>
              </a:ext>
            </a:extLst>
          </p:cNvPr>
          <p:cNvCxnSpPr>
            <a:stCxn id="17" idx="3"/>
          </p:cNvCxnSpPr>
          <p:nvPr/>
        </p:nvCxnSpPr>
        <p:spPr>
          <a:xfrm flipV="1">
            <a:off x="6712153" y="1320145"/>
            <a:ext cx="990688" cy="191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011C13E-1400-2373-130F-066C5BEBDBBE}"/>
              </a:ext>
            </a:extLst>
          </p:cNvPr>
          <p:cNvCxnSpPr>
            <a:cxnSpLocks/>
          </p:cNvCxnSpPr>
          <p:nvPr/>
        </p:nvCxnSpPr>
        <p:spPr>
          <a:xfrm>
            <a:off x="6456250" y="3357350"/>
            <a:ext cx="11120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045B36FA-9DF8-2CA6-2A07-1FB54E9C6BE6}"/>
              </a:ext>
            </a:extLst>
          </p:cNvPr>
          <p:cNvCxnSpPr>
            <a:endCxn id="14" idx="2"/>
          </p:cNvCxnSpPr>
          <p:nvPr/>
        </p:nvCxnSpPr>
        <p:spPr>
          <a:xfrm>
            <a:off x="9603712" y="3588368"/>
            <a:ext cx="1673844" cy="1"/>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DF4A8F2-C9CC-78C4-61CF-5F09BF9C83FC}"/>
              </a:ext>
            </a:extLst>
          </p:cNvPr>
          <p:cNvSpPr txBox="1"/>
          <p:nvPr/>
        </p:nvSpPr>
        <p:spPr>
          <a:xfrm>
            <a:off x="3842424" y="6229392"/>
            <a:ext cx="644728" cy="369332"/>
          </a:xfrm>
          <a:prstGeom prst="rect">
            <a:avLst/>
          </a:prstGeom>
          <a:noFill/>
        </p:spPr>
        <p:txBody>
          <a:bodyPr wrap="square" rtlCol="0">
            <a:spAutoFit/>
          </a:bodyPr>
          <a:lstStyle/>
          <a:p>
            <a:r>
              <a:rPr lang="en-US" dirty="0">
                <a:solidFill>
                  <a:schemeClr val="bg2"/>
                </a:solidFill>
              </a:rPr>
              <a:t>AND</a:t>
            </a:r>
          </a:p>
        </p:txBody>
      </p:sp>
    </p:spTree>
    <p:extLst>
      <p:ext uri="{BB962C8B-B14F-4D97-AF65-F5344CB8AC3E}">
        <p14:creationId xmlns:p14="http://schemas.microsoft.com/office/powerpoint/2010/main" val="3095216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Ekster" panose="02000500030000020000"/>
              </a:rPr>
              <a:t>CDF-BH</a:t>
            </a:r>
            <a:br>
              <a:rPr lang="en-US" sz="3100" kern="1200" dirty="0">
                <a:solidFill>
                  <a:srgbClr val="FFFFFF"/>
                </a:solidFill>
                <a:latin typeface="Ekster" panose="02000500030000020000"/>
              </a:rPr>
            </a:br>
            <a:r>
              <a:rPr lang="en-US" sz="3100" kern="1200" dirty="0">
                <a:solidFill>
                  <a:srgbClr val="FFFFFF"/>
                </a:solidFill>
                <a:latin typeface="Ekster" panose="02000500030000020000"/>
              </a:rPr>
              <a:t>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4" y="1021645"/>
            <a:ext cx="7315200" cy="4524315"/>
          </a:xfrm>
          <a:prstGeom prst="rect">
            <a:avLst/>
          </a:prstGeom>
          <a:noFill/>
        </p:spPr>
        <p:txBody>
          <a:bodyPr wrap="square">
            <a:spAutoFit/>
          </a:bodyPr>
          <a:lstStyle/>
          <a:p>
            <a:r>
              <a:rPr lang="en-US" sz="3600" b="1" dirty="0">
                <a:latin typeface="Ekster" panose="02000500030000020000"/>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panose="02000500030000020000"/>
              </a:rPr>
              <a:t>Depression Screening</a:t>
            </a:r>
          </a:p>
          <a:p>
            <a:r>
              <a:rPr lang="en-US" sz="3600" b="1" dirty="0">
                <a:latin typeface="Ekster" panose="02000500030000020000"/>
              </a:rPr>
              <a:t>Diagnosis </a:t>
            </a:r>
          </a:p>
          <a:p>
            <a:r>
              <a:rPr lang="en-US" sz="3600" b="1" dirty="0">
                <a:latin typeface="Ekster" panose="02000500030000020000"/>
              </a:rPr>
              <a:t>Follow Up Plan</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2664944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CDF-BH </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3" y="1431234"/>
            <a:ext cx="10377639" cy="6121709"/>
          </a:xfrm>
        </p:spPr>
        <p:txBody>
          <a:bodyPr>
            <a:noAutofit/>
          </a:bodyPr>
          <a:lstStyle/>
          <a:p>
            <a:pPr marL="342900" lvl="0" indent="-342900">
              <a:spcBef>
                <a:spcPts val="0"/>
              </a:spcBef>
              <a:spcAft>
                <a:spcPts val="0"/>
              </a:spcAft>
              <a:buFont typeface="Symbol" panose="05050102010706020507" pitchFamily="18" charset="2"/>
              <a:buChar char=""/>
            </a:pPr>
            <a:r>
              <a:rPr lang="en-US" sz="1800" dirty="0"/>
              <a:t>The user is free to use different depression screening tools, but they must choose an assessment tool that has been appropriately normalized and validated for the population in which it is being utilized. The name of the age-appropriate standardized depression screening tool utilized must be documented in the medical record. Some depression screening tools are: </a:t>
            </a:r>
          </a:p>
          <a:p>
            <a:pPr marL="1165860" lvl="1" indent="-342900">
              <a:spcBef>
                <a:spcPts val="0"/>
              </a:spcBef>
              <a:buFont typeface="Symbol" panose="05050102010706020507" pitchFamily="18" charset="2"/>
              <a:buChar char=""/>
            </a:pPr>
            <a:r>
              <a:rPr lang="en-US" sz="1800" dirty="0"/>
              <a:t>Patient Health Questionnaire (PHQ-9); </a:t>
            </a:r>
          </a:p>
          <a:p>
            <a:pPr marL="1165860" lvl="1" indent="-342900">
              <a:spcBef>
                <a:spcPts val="0"/>
              </a:spcBef>
              <a:buFont typeface="Symbol" panose="05050102010706020507" pitchFamily="18" charset="2"/>
              <a:buChar char=""/>
            </a:pPr>
            <a:r>
              <a:rPr lang="en-US" sz="1800" dirty="0"/>
              <a:t>Beck Depression Inventory (BDI or BDI-II); </a:t>
            </a:r>
          </a:p>
          <a:p>
            <a:pPr marL="1165860" lvl="1" indent="-342900">
              <a:spcBef>
                <a:spcPts val="0"/>
              </a:spcBef>
              <a:buFont typeface="Symbol" panose="05050102010706020507" pitchFamily="18" charset="2"/>
              <a:buChar char=""/>
            </a:pPr>
            <a:r>
              <a:rPr lang="en-US" sz="1800" dirty="0"/>
              <a:t>Center for Epidemiologic Studies Depression Scale (CES-D); </a:t>
            </a:r>
          </a:p>
          <a:p>
            <a:pPr marL="1165860" lvl="1" indent="-342900">
              <a:spcBef>
                <a:spcPts val="0"/>
              </a:spcBef>
              <a:buFont typeface="Symbol" panose="05050102010706020507" pitchFamily="18" charset="2"/>
              <a:buChar char=""/>
            </a:pPr>
            <a:r>
              <a:rPr lang="en-US" sz="1800" dirty="0"/>
              <a:t>Depression Scale (DEPS); Duke Anxiety-Depression Scale (DADS); </a:t>
            </a:r>
          </a:p>
          <a:p>
            <a:pPr marL="1165860" lvl="1" indent="-342900">
              <a:spcBef>
                <a:spcPts val="0"/>
              </a:spcBef>
              <a:buFont typeface="Symbol" panose="05050102010706020507" pitchFamily="18" charset="2"/>
              <a:buChar char=""/>
            </a:pPr>
            <a:r>
              <a:rPr lang="en-US" sz="1800" dirty="0"/>
              <a:t>Geriatric Depression Scale (GDS); Hopkins Symptom Checklist (HSCL); </a:t>
            </a:r>
          </a:p>
          <a:p>
            <a:pPr marL="1165860" lvl="1" indent="-342900">
              <a:spcBef>
                <a:spcPts val="0"/>
              </a:spcBef>
              <a:buFont typeface="Symbol" panose="05050102010706020507" pitchFamily="18" charset="2"/>
              <a:buChar char=""/>
            </a:pPr>
            <a:r>
              <a:rPr lang="en-US" sz="1800" dirty="0"/>
              <a:t>The Zung Self-Rating Depression Scale (SDS), </a:t>
            </a:r>
          </a:p>
          <a:p>
            <a:pPr marL="1165860" lvl="1" indent="-342900">
              <a:spcBef>
                <a:spcPts val="0"/>
              </a:spcBef>
              <a:buFont typeface="Symbol" panose="05050102010706020507" pitchFamily="18" charset="2"/>
              <a:buChar char=""/>
            </a:pPr>
            <a:r>
              <a:rPr lang="en-US" sz="1800" dirty="0"/>
              <a:t>Cornell Scale Screening (this screening tool is used in situations where the consumer has cognitive impairment and is administered through the caregiver), </a:t>
            </a:r>
          </a:p>
          <a:p>
            <a:pPr marL="1165860" lvl="1" indent="-342900">
              <a:spcBef>
                <a:spcPts val="0"/>
              </a:spcBef>
              <a:buFont typeface="Symbol" panose="05050102010706020507" pitchFamily="18" charset="2"/>
              <a:buChar char=""/>
            </a:pPr>
            <a:r>
              <a:rPr lang="en-US" sz="1800" dirty="0"/>
              <a:t>PRIME MD-PHQ2.</a:t>
            </a:r>
          </a:p>
          <a:p>
            <a:pPr marL="342900" lvl="0" indent="-342900">
              <a:spcBef>
                <a:spcPts val="0"/>
              </a:spcBef>
              <a:spcAft>
                <a:spcPts val="0"/>
              </a:spcAft>
              <a:buFont typeface="Symbol" panose="05050102010706020507" pitchFamily="18" charset="2"/>
              <a:buChar char=""/>
            </a:pPr>
            <a:r>
              <a:rPr lang="en-US" sz="1800" dirty="0"/>
              <a:t>Follow-up for a positive depression screening must include one (1) or more of the following:</a:t>
            </a:r>
          </a:p>
          <a:p>
            <a:pPr marL="891540" lvl="2" indent="-342900">
              <a:spcBef>
                <a:spcPts val="0"/>
              </a:spcBef>
              <a:buFont typeface="Symbol" panose="05050102010706020507" pitchFamily="18" charset="2"/>
              <a:buChar char=""/>
            </a:pPr>
            <a:r>
              <a:rPr lang="en-US" sz="1800" dirty="0"/>
              <a:t>Additional evaluation</a:t>
            </a:r>
          </a:p>
          <a:p>
            <a:pPr marL="891540" lvl="2" indent="-342900">
              <a:spcBef>
                <a:spcPts val="0"/>
              </a:spcBef>
              <a:buFont typeface="Symbol" panose="05050102010706020507" pitchFamily="18" charset="2"/>
              <a:buChar char=""/>
            </a:pPr>
            <a:r>
              <a:rPr lang="en-US" sz="1800" dirty="0"/>
              <a:t>Suicide risk assessment</a:t>
            </a:r>
          </a:p>
          <a:p>
            <a:pPr marL="891540" lvl="2" indent="-342900">
              <a:spcBef>
                <a:spcPts val="0"/>
              </a:spcBef>
              <a:buFont typeface="Symbol" panose="05050102010706020507" pitchFamily="18" charset="2"/>
              <a:buChar char=""/>
            </a:pPr>
            <a:r>
              <a:rPr lang="en-US" sz="1800" dirty="0"/>
              <a:t>Referral to a practitioner who is qualified to diagnose and treat depression</a:t>
            </a:r>
          </a:p>
          <a:p>
            <a:pPr marL="891540" lvl="2" indent="-342900">
              <a:spcBef>
                <a:spcPts val="0"/>
              </a:spcBef>
              <a:buFont typeface="Symbol" panose="05050102010706020507" pitchFamily="18" charset="2"/>
              <a:buChar char=""/>
            </a:pPr>
            <a:r>
              <a:rPr lang="en-US" sz="1800" dirty="0"/>
              <a:t>Pharmacological interventions</a:t>
            </a:r>
          </a:p>
          <a:p>
            <a:pPr marL="891540" lvl="2" indent="-342900">
              <a:spcBef>
                <a:spcPts val="0"/>
              </a:spcBef>
              <a:buFont typeface="Symbol" panose="05050102010706020507" pitchFamily="18" charset="2"/>
              <a:buChar char=""/>
            </a:pPr>
            <a:r>
              <a:rPr lang="en-US" sz="1800" dirty="0"/>
              <a:t>Other interventions or follow-up for the diagnosis or treatment of depression</a:t>
            </a:r>
          </a:p>
          <a:p>
            <a:pPr marL="342900" lvl="0" indent="-342900">
              <a:spcBef>
                <a:spcPts val="0"/>
              </a:spcBef>
              <a:spcAft>
                <a:spcPts val="0"/>
              </a:spcAft>
              <a:buFont typeface="Symbol" panose="05050102010706020507" pitchFamily="18" charset="2"/>
              <a:buChar char=""/>
            </a:pPr>
            <a:r>
              <a:rPr lang="en-US" sz="1800" dirty="0"/>
              <a:t>The documented follow-up plan should be due to the positive depression screening, for example: “Patient referred for psychiatric evaluation due to positive depression screening.”</a:t>
            </a:r>
          </a:p>
          <a:p>
            <a:pPr marL="342900" lvl="0" indent="-342900">
              <a:spcBef>
                <a:spcPts val="0"/>
              </a:spcBef>
              <a:spcAft>
                <a:spcPts val="600"/>
              </a:spcAft>
              <a:buFont typeface="Symbol" panose="05050102010706020507" pitchFamily="18" charset="2"/>
              <a:buChar char=""/>
            </a:pPr>
            <a:r>
              <a:rPr lang="en-US" sz="1800" dirty="0"/>
              <a:t>This measure is also part of the eCQM MIPS measure reporting (CMS2). While current eCQM MIPS measure does have its own clinical value set codes which can be slightly different than the CCBHC codes, the measure logic is very similar. </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1634369"/>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2550987"/>
            <a:ext cx="2410040" cy="25664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44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CDF-BH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4206665399"/>
              </p:ext>
            </p:extLst>
          </p:nvPr>
        </p:nvGraphicFramePr>
        <p:xfrm>
          <a:off x="969264" y="1577337"/>
          <a:ext cx="13081767" cy="476944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900541">
                <a:tc>
                  <a:txBody>
                    <a:bodyPr/>
                    <a:lstStyle/>
                    <a:p>
                      <a:r>
                        <a:rPr lang="en-US" sz="2900" dirty="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t>Consumers aged 12 years and older in date if encounter. Report three age stratifications:</a:t>
                      </a:r>
                    </a:p>
                    <a:p>
                      <a:pPr marL="457200" indent="-457200">
                        <a:buFont typeface="Arial" panose="020B0604020202020204" pitchFamily="34" charset="0"/>
                        <a:buChar char="•"/>
                      </a:pPr>
                      <a:r>
                        <a:rPr lang="en-US" sz="2000" b="0" dirty="0"/>
                        <a:t>12-17 years</a:t>
                      </a:r>
                    </a:p>
                    <a:p>
                      <a:pPr marL="457200" indent="-457200">
                        <a:buFont typeface="Arial" panose="020B0604020202020204" pitchFamily="34" charset="0"/>
                        <a:buChar char="•"/>
                      </a:pPr>
                      <a:r>
                        <a:rPr lang="en-US" sz="2000" b="0" dirty="0"/>
                        <a:t>18-64 years</a:t>
                      </a:r>
                    </a:p>
                    <a:p>
                      <a:pPr marL="457200" indent="-457200">
                        <a:buFont typeface="Arial" panose="020B0604020202020204" pitchFamily="34" charset="0"/>
                        <a:buChar char="•"/>
                      </a:pPr>
                      <a:r>
                        <a:rPr lang="en-US" sz="2000" b="0" dirty="0"/>
                        <a:t>65 years and older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dirty="0"/>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Follow the steps below to identify the eligible population:</a:t>
                      </a:r>
                    </a:p>
                    <a:p>
                      <a:r>
                        <a:rPr lang="en-US" sz="2000" dirty="0"/>
                        <a:t>Step 1</a:t>
                      </a:r>
                    </a:p>
                    <a:p>
                      <a:r>
                        <a:rPr lang="en-US" sz="2000" dirty="0"/>
                        <a:t>Identify consumers flagged as having been an outpatient visit at the provider entity at least once during the measurement year according to the codes identifying outpatient visits in accordance with the source measure.</a:t>
                      </a:r>
                    </a:p>
                    <a:p>
                      <a:r>
                        <a:rPr lang="en-US" sz="2000" dirty="0"/>
                        <a:t>Step 2</a:t>
                      </a:r>
                    </a:p>
                    <a:p>
                      <a:r>
                        <a:rPr lang="en-US" sz="2000" dirty="0"/>
                        <a:t>Identify consumers from step 1 who were aged 12 years and older on the date of the encounter.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347613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978820"/>
          </a:xfrm>
        </p:spPr>
        <p:txBody>
          <a:bodyPr>
            <a:noAutofit/>
          </a:bodyPr>
          <a:lstStyle/>
          <a:p>
            <a:r>
              <a:rPr lang="en-US" dirty="0"/>
              <a:t>CDF-BH Numerator</a:t>
            </a:r>
            <a:br>
              <a:rPr lang="en-US" dirty="0"/>
            </a:br>
            <a:r>
              <a:rPr lang="en-US" sz="1800" dirty="0">
                <a:ea typeface="+mn-ea"/>
                <a:cs typeface="+mn-cs"/>
              </a:rPr>
              <a:t>The number of consumers who were screened for clinical depression using a standardized tool </a:t>
            </a:r>
            <a:r>
              <a:rPr lang="en-US" sz="1800" b="1" dirty="0">
                <a:ea typeface="+mn-ea"/>
                <a:cs typeface="+mn-cs"/>
              </a:rPr>
              <a:t>AND, if positive</a:t>
            </a:r>
            <a:r>
              <a:rPr lang="en-US" sz="1800" dirty="0">
                <a:ea typeface="+mn-ea"/>
                <a:cs typeface="+mn-cs"/>
              </a:rPr>
              <a:t>, a follow-up plan is documented on the date of the positive screen using one of the codes in the Table CDF-A in Appendix CDF-BH.  Of the SAMHSA /CMS Metrics and Quality Measures for Behavioral Health Clinics , Technical Specifications and Resource Manual, Volume 2.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2986120147"/>
              </p:ext>
            </p:extLst>
          </p:nvPr>
        </p:nvGraphicFramePr>
        <p:xfrm>
          <a:off x="969264" y="2084896"/>
          <a:ext cx="13081767" cy="5098849"/>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8894">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165428">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t>Numerator Options</a:t>
                      </a:r>
                    </a:p>
                    <a:p>
                      <a:endParaRPr lang="en-US" sz="29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ea typeface="+mn-ea"/>
                          <a:cs typeface="+mn-cs"/>
                        </a:rPr>
                        <a:t>The number of consumers who were screened for clinical depression using a standardized tool </a:t>
                      </a:r>
                      <a:r>
                        <a:rPr lang="en-US" sz="1800" b="1" dirty="0">
                          <a:ea typeface="+mn-ea"/>
                          <a:cs typeface="+mn-cs"/>
                        </a:rPr>
                        <a:t>AND, if positive</a:t>
                      </a:r>
                      <a:r>
                        <a:rPr lang="en-US" sz="1800" dirty="0">
                          <a:ea typeface="+mn-ea"/>
                          <a:cs typeface="+mn-cs"/>
                        </a:rPr>
                        <a:t>, a follow-up plan is documented on the date of the positive screen using one of the codes in the Table CDF-A in Appendix CDF-BH.  Of the SAMHSA /CMS Metrics and Quality Measures for Behavioral Health Clinics , Technical Specifications and Resource Manual, Volume 2. </a:t>
                      </a:r>
                      <a:endParaRPr lang="en-US" sz="18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2476778">
                <a:tc>
                  <a:txBody>
                    <a:bodyPr/>
                    <a:lstStyle/>
                    <a:p>
                      <a:r>
                        <a:rPr lang="en-US" sz="2900" dirty="0"/>
                        <a:t>Exclusions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Exclude consumers is one or more of the following conditions are documented in the patient medical record:</a:t>
                      </a:r>
                    </a:p>
                    <a:p>
                      <a:pPr marL="285750" indent="-285750">
                        <a:buFont typeface="Arial" panose="020B0604020202020204" pitchFamily="34" charset="0"/>
                        <a:buChar char="•"/>
                      </a:pPr>
                      <a:r>
                        <a:rPr lang="en-US" sz="1800" dirty="0"/>
                        <a:t>Consumer has an active diagnosis of Depression or Bipolar Disorder</a:t>
                      </a:r>
                    </a:p>
                    <a:p>
                      <a:pPr marL="285750" indent="-285750">
                        <a:buFont typeface="Arial" panose="020B0604020202020204" pitchFamily="34" charset="0"/>
                        <a:buChar char="•"/>
                      </a:pPr>
                      <a:r>
                        <a:rPr lang="en-US" sz="1800" dirty="0"/>
                        <a:t>Consumer refuse to participate </a:t>
                      </a:r>
                    </a:p>
                    <a:p>
                      <a:pPr marL="285750" indent="-285750">
                        <a:buFont typeface="Arial" panose="020B0604020202020204" pitchFamily="34" charset="0"/>
                        <a:buChar char="•"/>
                      </a:pPr>
                      <a:r>
                        <a:rPr lang="en-US" sz="1800" dirty="0"/>
                        <a:t>Consumer is in an urgent or emergent situation where time is of the essence and to delay treatment would jeopardize the consumer’s health status</a:t>
                      </a:r>
                    </a:p>
                    <a:p>
                      <a:pPr marL="285750" indent="-285750">
                        <a:buFont typeface="Arial" panose="020B0604020202020204" pitchFamily="34" charset="0"/>
                        <a:buChar char="•"/>
                      </a:pPr>
                      <a:r>
                        <a:rPr lang="en-US" sz="1800" dirty="0"/>
                        <a:t>Situations where the consumer’s functional capacity or motivation to improve may impact the accuracy of results of nationally recognized standardized depression assessment tools  (for example, certain court appointed cases of case of delirium).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725647">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dk1"/>
                          </a:solidFill>
                          <a:latin typeface="+mn-lt"/>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3649848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CDF-BH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2164919030"/>
              </p:ext>
            </p:extLst>
          </p:nvPr>
        </p:nvGraphicFramePr>
        <p:xfrm>
          <a:off x="899885" y="2193153"/>
          <a:ext cx="12830630" cy="2670048"/>
        </p:xfrm>
        <a:graphic>
          <a:graphicData uri="http://schemas.openxmlformats.org/drawingml/2006/table">
            <a:tbl>
              <a:tblPr firstRow="1" bandRow="1">
                <a:tableStyleId>{21E4AEA4-8DFA-4A89-87EB-49C32662AFE0}</a:tableStyleId>
              </a:tblPr>
              <a:tblGrid>
                <a:gridCol w="3454400">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t>Age and outpatient encounter-eligible consumers seen during 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dirty="0"/>
                        <a:t>Exclusions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r>
                        <a:rPr lang="en-US" b="1"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250-45=205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100-15=85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50-10=40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400-70=330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bl>
          </a:graphicData>
        </a:graphic>
      </p:graphicFrame>
    </p:spTree>
    <p:extLst>
      <p:ext uri="{BB962C8B-B14F-4D97-AF65-F5344CB8AC3E}">
        <p14:creationId xmlns:p14="http://schemas.microsoft.com/office/powerpoint/2010/main" val="123675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44544-E4E3-4554-A965-CE6E4E385B39}"/>
              </a:ext>
            </a:extLst>
          </p:cNvPr>
          <p:cNvSpPr txBox="1"/>
          <p:nvPr/>
        </p:nvSpPr>
        <p:spPr>
          <a:xfrm>
            <a:off x="9451299" y="3801841"/>
            <a:ext cx="2889637" cy="1015663"/>
          </a:xfrm>
          <a:prstGeom prst="rect">
            <a:avLst/>
          </a:prstGeom>
          <a:noFill/>
        </p:spPr>
        <p:txBody>
          <a:bodyPr wrap="none" rtlCol="0">
            <a:spAutoFit/>
          </a:bodyPr>
          <a:lstStyle/>
          <a:p>
            <a:r>
              <a:rPr lang="en-US" sz="6000" dirty="0">
                <a:solidFill>
                  <a:schemeClr val="bg2"/>
                </a:solidFill>
                <a:latin typeface="Ekster" panose="02000500030000020000"/>
              </a:rPr>
              <a:t>AGENDA</a:t>
            </a:r>
          </a:p>
        </p:txBody>
      </p:sp>
      <p:sp>
        <p:nvSpPr>
          <p:cNvPr id="6" name="TextBox 5">
            <a:extLst>
              <a:ext uri="{FF2B5EF4-FFF2-40B4-BE49-F238E27FC236}">
                <a16:creationId xmlns:a16="http://schemas.microsoft.com/office/drawing/2014/main" id="{7409903D-6985-1E4D-C399-EBA5C62FCB73}"/>
              </a:ext>
            </a:extLst>
          </p:cNvPr>
          <p:cNvSpPr txBox="1"/>
          <p:nvPr/>
        </p:nvSpPr>
        <p:spPr>
          <a:xfrm>
            <a:off x="649357" y="2080591"/>
            <a:ext cx="7222434"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Data Points of measures</a:t>
            </a:r>
          </a:p>
          <a:p>
            <a:pPr marL="285750" indent="-285750">
              <a:buFont typeface="Arial" panose="020B0604020202020204" pitchFamily="34" charset="0"/>
              <a:buChar char="•"/>
            </a:pPr>
            <a:r>
              <a:rPr lang="en-US" sz="2000" dirty="0"/>
              <a:t>Disclaimer </a:t>
            </a:r>
          </a:p>
          <a:p>
            <a:pPr marL="285750" indent="-285750">
              <a:buFont typeface="Arial" panose="020B0604020202020204" pitchFamily="34" charset="0"/>
              <a:buChar char="•"/>
            </a:pPr>
            <a:r>
              <a:rPr lang="en-US" sz="2000" dirty="0"/>
              <a:t>Diagram Key</a:t>
            </a:r>
          </a:p>
          <a:p>
            <a:pPr marL="285750" indent="-285750">
              <a:buFont typeface="Arial" panose="020B0604020202020204" pitchFamily="34" charset="0"/>
              <a:buChar char="•"/>
            </a:pPr>
            <a:r>
              <a:rPr lang="en-US" sz="2000" dirty="0"/>
              <a:t>Equation Explanation </a:t>
            </a:r>
          </a:p>
          <a:p>
            <a:pPr marL="285750" indent="-285750">
              <a:buFont typeface="Arial" panose="020B0604020202020204" pitchFamily="34" charset="0"/>
              <a:buChar char="•"/>
            </a:pPr>
            <a:r>
              <a:rPr lang="en-US" sz="2000" dirty="0"/>
              <a:t>TSC- Tobacco Cessation Counseling</a:t>
            </a:r>
          </a:p>
          <a:p>
            <a:pPr marL="285750" indent="-285750">
              <a:buFont typeface="Arial" panose="020B0604020202020204" pitchFamily="34" charset="0"/>
              <a:buChar char="•"/>
            </a:pPr>
            <a:r>
              <a:rPr lang="en-US" sz="2000" dirty="0"/>
              <a:t>ASC= Alcohol Screening</a:t>
            </a:r>
          </a:p>
          <a:p>
            <a:pPr marL="285750" indent="-285750">
              <a:buFont typeface="Arial" panose="020B0604020202020204" pitchFamily="34" charset="0"/>
              <a:buChar char="•"/>
            </a:pPr>
            <a:r>
              <a:rPr lang="en-US" sz="2000" dirty="0"/>
              <a:t>BMI-SF= Body Mass Index Screening</a:t>
            </a:r>
          </a:p>
          <a:p>
            <a:pPr marL="285750" indent="-285750">
              <a:buFont typeface="Arial" panose="020B0604020202020204" pitchFamily="34" charset="0"/>
              <a:buChar char="•"/>
            </a:pPr>
            <a:r>
              <a:rPr lang="en-US" sz="2000" dirty="0"/>
              <a:t>CDF-BH= Screening for Depression</a:t>
            </a:r>
          </a:p>
          <a:p>
            <a:pPr marL="285750" indent="-285750">
              <a:buFont typeface="Arial" panose="020B0604020202020204" pitchFamily="34" charset="0"/>
              <a:buChar char="•"/>
            </a:pPr>
            <a:r>
              <a:rPr lang="en-US" sz="2000" dirty="0"/>
              <a:t>I-EVAL= Days from first point of contact to initial evaluation</a:t>
            </a:r>
          </a:p>
          <a:p>
            <a:pPr marL="285750" indent="-285750">
              <a:buFont typeface="Arial" panose="020B0604020202020204" pitchFamily="34" charset="0"/>
              <a:buChar char="•"/>
            </a:pPr>
            <a:r>
              <a:rPr lang="en-US" sz="2000" dirty="0"/>
              <a:t>WCC-BH= Children with BMI percentile recorded in HER</a:t>
            </a:r>
          </a:p>
          <a:p>
            <a:pPr marL="285750" indent="-285750">
              <a:buFont typeface="Arial" panose="020B0604020202020204" pitchFamily="34" charset="0"/>
              <a:buChar char="•"/>
            </a:pPr>
            <a:r>
              <a:rPr lang="en-US" sz="2000" dirty="0"/>
              <a:t>SRA-A= Adults with MDD who had Suicide Risk assessment completed</a:t>
            </a:r>
          </a:p>
          <a:p>
            <a:pPr marL="285750" indent="-285750">
              <a:buFont typeface="Arial" panose="020B0604020202020204" pitchFamily="34" charset="0"/>
              <a:buChar char="•"/>
            </a:pPr>
            <a:r>
              <a:rPr lang="en-US" sz="2000" dirty="0"/>
              <a:t>SRA-BH-C= Children with MDD who had suicide risk assessment completed</a:t>
            </a:r>
          </a:p>
          <a:p>
            <a:pPr marL="285750" indent="-285750">
              <a:buFont typeface="Arial" panose="020B0604020202020204" pitchFamily="34" charset="0"/>
              <a:buChar char="•"/>
            </a:pPr>
            <a:r>
              <a:rPr lang="en-US" sz="2000" dirty="0"/>
              <a:t>DEP-REM-12= Depression Remission withing 12 months</a:t>
            </a:r>
          </a:p>
        </p:txBody>
      </p:sp>
    </p:spTree>
    <p:extLst>
      <p:ext uri="{BB962C8B-B14F-4D97-AF65-F5344CB8AC3E}">
        <p14:creationId xmlns:p14="http://schemas.microsoft.com/office/powerpoint/2010/main" val="145221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CDF-BH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103576930"/>
              </p:ext>
            </p:extLst>
          </p:nvPr>
        </p:nvGraphicFramePr>
        <p:xfrm>
          <a:off x="969264" y="2252941"/>
          <a:ext cx="12859658" cy="4041648"/>
        </p:xfrm>
        <a:graphic>
          <a:graphicData uri="http://schemas.openxmlformats.org/drawingml/2006/table">
            <a:tbl>
              <a:tblPr firstRow="1" bandRow="1">
                <a:tableStyleId>{21E4AEA4-8DFA-4A89-87EB-49C32662AFE0}</a:tableStyleId>
              </a:tblPr>
              <a:tblGrid>
                <a:gridCol w="3947885">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1817479">
                  <a:extLst>
                    <a:ext uri="{9D8B030D-6E8A-4147-A177-3AD203B41FA5}">
                      <a16:colId xmlns:a16="http://schemas.microsoft.com/office/drawing/2014/main" val="1233191819"/>
                    </a:ext>
                  </a:extLst>
                </a:gridCol>
                <a:gridCol w="1941722">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2400" b="0"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sz="2400" b="0" dirty="0"/>
                        <a:t>Consumers screened for clinical depression with negative screen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pPr marL="0" algn="l" defTabSz="1097280" rtl="0" eaLnBrk="1" latinLnBrk="0" hangingPunct="1"/>
                      <a:r>
                        <a:rPr lang="en-US" sz="2400" b="0" kern="1200" dirty="0">
                          <a:solidFill>
                            <a:schemeClr val="dk1"/>
                          </a:solidFill>
                          <a:latin typeface="+mn-lt"/>
                          <a:ea typeface="+mn-ea"/>
                          <a:cs typeface="+mn-cs"/>
                        </a:rPr>
                        <a:t>Consumers with positive screen who had a follow-up plan documented on the same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r>
                        <a:rPr lang="en-US" b="1" dirty="0"/>
                        <a:t>Numerator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100+90=190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55+30=85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160+123=283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Tree>
    <p:extLst>
      <p:ext uri="{BB962C8B-B14F-4D97-AF65-F5344CB8AC3E}">
        <p14:creationId xmlns:p14="http://schemas.microsoft.com/office/powerpoint/2010/main" val="1718410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CDF-BH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fontScale="92500" lnSpcReduction="10000"/>
          </a:bodyPr>
          <a:lstStyle/>
          <a:p>
            <a:r>
              <a:rPr lang="en-US" dirty="0"/>
              <a:t>Quality Measure, percentage of consumers aged 12 years and older screened for clinical depression on the date of the encounter using an age-appropriate standardized depression screening tool, and if positive, a follow-up plan is documented on the date of the positive screen, by payer status: </a:t>
            </a:r>
            <a:r>
              <a:rPr lang="en-US" dirty="0">
                <a:solidFill>
                  <a:schemeClr val="tx1">
                    <a:lumMod val="60000"/>
                    <a:lumOff val="40000"/>
                  </a:schemeClr>
                </a:solidFill>
              </a:rPr>
              <a:t>	</a:t>
            </a:r>
          </a:p>
          <a:p>
            <a:r>
              <a:rPr lang="en-US" dirty="0"/>
              <a:t>	Medicaid: 190/205 = .93 or 93%</a:t>
            </a:r>
          </a:p>
          <a:p>
            <a:r>
              <a:rPr lang="en-US" dirty="0"/>
              <a:t>	Medicaid &amp; Medicare:  85/85 =  1.0 or 100%</a:t>
            </a:r>
          </a:p>
          <a:p>
            <a:r>
              <a:rPr lang="en-US" dirty="0"/>
              <a:t>	Neither: 8/40 = .08 or 8%</a:t>
            </a:r>
          </a:p>
          <a:p>
            <a:r>
              <a:rPr lang="en-US" dirty="0"/>
              <a:t>	Total: 283/330= .86 or 86%</a:t>
            </a:r>
          </a:p>
          <a:p>
            <a:r>
              <a:rPr lang="en-US" u="sng" dirty="0"/>
              <a:t>Measure Interpretation:</a:t>
            </a:r>
            <a:r>
              <a:rPr lang="en-US" dirty="0"/>
              <a:t>   For the Medicaid eligible population, 93% of consumers were screened and had a positive result for clinical depression and were also documented with a follow-up plan on the same date as the screening; whereas 100% with both Medicare and Medicaid and 8% without Medicare or Medicaid (referred to as “Neither”) were both screened and positive for clinical depression and were documented to have a follow-up plan put in place on the same day. </a:t>
            </a:r>
          </a:p>
        </p:txBody>
      </p:sp>
    </p:spTree>
    <p:extLst>
      <p:ext uri="{BB962C8B-B14F-4D97-AF65-F5344CB8AC3E}">
        <p14:creationId xmlns:p14="http://schemas.microsoft.com/office/powerpoint/2010/main" val="4167032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IEVAL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a:t>
            </a:r>
          </a:p>
          <a:p>
            <a:pPr lvl="1" indent="-228600" defTabSz="914400"/>
            <a:r>
              <a:rPr lang="en-US" sz="2400" dirty="0">
                <a:solidFill>
                  <a:srgbClr val="000000"/>
                </a:solidFill>
                <a:latin typeface="+mn-lt"/>
              </a:rPr>
              <a:t>Metric #1: The percentage of new consumers with initial evaluation provided within 10 business days</a:t>
            </a:r>
          </a:p>
          <a:p>
            <a:pPr lvl="1" indent="-228600" defTabSz="914400"/>
            <a:r>
              <a:rPr lang="en-US" sz="2400" dirty="0">
                <a:solidFill>
                  <a:srgbClr val="000000"/>
                </a:solidFill>
                <a:latin typeface="+mn-lt"/>
              </a:rPr>
              <a:t>Metric #2: The mean number of days until initial evaluation for new consumers </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For both metrics, the measurement period is the measurement year excluding the last 30 days of the measurement year and including 6 months preceding the measurement year. The measurement period for the numerator is the measurement year. </a:t>
            </a:r>
          </a:p>
        </p:txBody>
      </p:sp>
    </p:spTree>
    <p:extLst>
      <p:ext uri="{BB962C8B-B14F-4D97-AF65-F5344CB8AC3E}">
        <p14:creationId xmlns:p14="http://schemas.microsoft.com/office/powerpoint/2010/main" val="2805040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9F052E04-A227-EF41-422B-726445F66A40}"/>
              </a:ext>
            </a:extLst>
          </p:cNvPr>
          <p:cNvSpPr/>
          <p:nvPr/>
        </p:nvSpPr>
        <p:spPr>
          <a:xfrm>
            <a:off x="3439816" y="4969752"/>
            <a:ext cx="3201621" cy="1917903"/>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new consumers who contacted provider entity seeking services during MY</a:t>
            </a:r>
          </a:p>
        </p:txBody>
      </p:sp>
      <p:sp>
        <p:nvSpPr>
          <p:cNvPr id="5" name="TextBox 4">
            <a:extLst>
              <a:ext uri="{FF2B5EF4-FFF2-40B4-BE49-F238E27FC236}">
                <a16:creationId xmlns:a16="http://schemas.microsoft.com/office/drawing/2014/main" id="{77564A1C-AE78-E1A3-BF24-E093984262D1}"/>
              </a:ext>
            </a:extLst>
          </p:cNvPr>
          <p:cNvSpPr txBox="1"/>
          <p:nvPr/>
        </p:nvSpPr>
        <p:spPr>
          <a:xfrm>
            <a:off x="1121912" y="4973657"/>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dirty="0"/>
              <a:t> </a:t>
            </a:r>
          </a:p>
        </p:txBody>
      </p:sp>
      <p:sp>
        <p:nvSpPr>
          <p:cNvPr id="6" name="Parallelogram 5">
            <a:extLst>
              <a:ext uri="{FF2B5EF4-FFF2-40B4-BE49-F238E27FC236}">
                <a16:creationId xmlns:a16="http://schemas.microsoft.com/office/drawing/2014/main" id="{41CD9A1B-9E41-FE8E-8205-4D98DE7D40E2}"/>
              </a:ext>
            </a:extLst>
          </p:cNvPr>
          <p:cNvSpPr/>
          <p:nvPr/>
        </p:nvSpPr>
        <p:spPr>
          <a:xfrm>
            <a:off x="7705875" y="5004575"/>
            <a:ext cx="3114213" cy="1913998"/>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consumers  aged 12 year and older as of the end of the MY</a:t>
            </a:r>
          </a:p>
        </p:txBody>
      </p:sp>
      <p:sp>
        <p:nvSpPr>
          <p:cNvPr id="8" name="Plus Sign 7">
            <a:extLst>
              <a:ext uri="{FF2B5EF4-FFF2-40B4-BE49-F238E27FC236}">
                <a16:creationId xmlns:a16="http://schemas.microsoft.com/office/drawing/2014/main" id="{984A7B6C-A8E4-87F5-0F80-8BC844C770D3}"/>
              </a:ext>
            </a:extLst>
          </p:cNvPr>
          <p:cNvSpPr/>
          <p:nvPr/>
        </p:nvSpPr>
        <p:spPr>
          <a:xfrm>
            <a:off x="6641437" y="5636443"/>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 name="Rectangle 8">
            <a:extLst>
              <a:ext uri="{FF2B5EF4-FFF2-40B4-BE49-F238E27FC236}">
                <a16:creationId xmlns:a16="http://schemas.microsoft.com/office/drawing/2014/main" id="{4646B0A0-6F92-501A-E3CC-DAB2561CFC3E}"/>
              </a:ext>
            </a:extLst>
          </p:cNvPr>
          <p:cNvSpPr/>
          <p:nvPr/>
        </p:nvSpPr>
        <p:spPr>
          <a:xfrm>
            <a:off x="5186536" y="1600105"/>
            <a:ext cx="3521337" cy="25137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The number of consumers in the denominator who received an initial evaluation within 10 business days of the first contact with the provider entity during the MY</a:t>
            </a:r>
          </a:p>
        </p:txBody>
      </p:sp>
      <p:sp>
        <p:nvSpPr>
          <p:cNvPr id="10" name="Oval 9">
            <a:extLst>
              <a:ext uri="{FF2B5EF4-FFF2-40B4-BE49-F238E27FC236}">
                <a16:creationId xmlns:a16="http://schemas.microsoft.com/office/drawing/2014/main" id="{85B06113-D2A3-CCE2-A60A-D3A91097CE2F}"/>
              </a:ext>
            </a:extLst>
          </p:cNvPr>
          <p:cNvSpPr/>
          <p:nvPr/>
        </p:nvSpPr>
        <p:spPr>
          <a:xfrm>
            <a:off x="11519635" y="1979384"/>
            <a:ext cx="2282563" cy="23131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Did not receive evaluation within 10 business days</a:t>
            </a:r>
          </a:p>
        </p:txBody>
      </p:sp>
      <p:sp>
        <p:nvSpPr>
          <p:cNvPr id="11" name="TextBox 10">
            <a:extLst>
              <a:ext uri="{FF2B5EF4-FFF2-40B4-BE49-F238E27FC236}">
                <a16:creationId xmlns:a16="http://schemas.microsoft.com/office/drawing/2014/main" id="{00241CCE-3EA1-782B-C7BC-CB2C2049CE4E}"/>
              </a:ext>
            </a:extLst>
          </p:cNvPr>
          <p:cNvSpPr txBox="1"/>
          <p:nvPr/>
        </p:nvSpPr>
        <p:spPr>
          <a:xfrm>
            <a:off x="1121912" y="776617"/>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endParaRPr lang="en-US" sz="2000" dirty="0">
              <a:solidFill>
                <a:schemeClr val="accent3"/>
              </a:solidFill>
              <a:latin typeface="Ekster" panose="02000500030000020000"/>
            </a:endParaRPr>
          </a:p>
        </p:txBody>
      </p:sp>
      <p:sp>
        <p:nvSpPr>
          <p:cNvPr id="12" name="TextBox 11">
            <a:extLst>
              <a:ext uri="{FF2B5EF4-FFF2-40B4-BE49-F238E27FC236}">
                <a16:creationId xmlns:a16="http://schemas.microsoft.com/office/drawing/2014/main" id="{4DB603C6-E9B0-1803-CF63-60709A9262D9}"/>
              </a:ext>
            </a:extLst>
          </p:cNvPr>
          <p:cNvSpPr txBox="1"/>
          <p:nvPr/>
        </p:nvSpPr>
        <p:spPr>
          <a:xfrm>
            <a:off x="278296" y="132522"/>
            <a:ext cx="5588611" cy="461665"/>
          </a:xfrm>
          <a:prstGeom prst="rect">
            <a:avLst/>
          </a:prstGeom>
          <a:noFill/>
        </p:spPr>
        <p:txBody>
          <a:bodyPr wrap="square" rtlCol="0">
            <a:spAutoFit/>
          </a:bodyPr>
          <a:lstStyle/>
          <a:p>
            <a:r>
              <a:rPr lang="en-US" sz="2400" b="1" dirty="0">
                <a:latin typeface="Ekster" panose="02000500030000020000"/>
              </a:rPr>
              <a:t>MEASURE FRAMEWORK: IEVAL #1</a:t>
            </a:r>
          </a:p>
        </p:txBody>
      </p:sp>
      <p:cxnSp>
        <p:nvCxnSpPr>
          <p:cNvPr id="14" name="Straight Connector 13">
            <a:extLst>
              <a:ext uri="{FF2B5EF4-FFF2-40B4-BE49-F238E27FC236}">
                <a16:creationId xmlns:a16="http://schemas.microsoft.com/office/drawing/2014/main" id="{BE8428C4-C3FB-6D51-0FD5-256F723624EB}"/>
              </a:ext>
            </a:extLst>
          </p:cNvPr>
          <p:cNvCxnSpPr>
            <a:cxnSpLocks/>
          </p:cNvCxnSpPr>
          <p:nvPr/>
        </p:nvCxnSpPr>
        <p:spPr>
          <a:xfrm>
            <a:off x="424070" y="4412974"/>
            <a:ext cx="1304627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84D494F-8C5E-2591-28EC-CDEA45B3591B}"/>
              </a:ext>
            </a:extLst>
          </p:cNvPr>
          <p:cNvSpPr txBox="1"/>
          <p:nvPr/>
        </p:nvSpPr>
        <p:spPr>
          <a:xfrm>
            <a:off x="3948548" y="6999048"/>
            <a:ext cx="9947302" cy="830997"/>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rPr>
              <a:t>NOTE:</a:t>
            </a:r>
            <a:r>
              <a:rPr lang="en-US" sz="1600" dirty="0">
                <a:effectLst/>
                <a:latin typeface="Calibri" panose="020F0502020204030204" pitchFamily="34" charset="0"/>
                <a:ea typeface="Calibri" panose="020F0502020204030204" pitchFamily="34" charset="0"/>
              </a:rPr>
              <a:t> For this measure, the measurement period is the measurement year excluding the last 30 days of the measurement year and including the 6 months preceding the measurement year. So, for example , in the CY 2022 measurement year, the period in the denominator would be July 1, 2021, to December 1, 2022. </a:t>
            </a:r>
            <a:endParaRPr lang="en-US" sz="1600" dirty="0"/>
          </a:p>
        </p:txBody>
      </p:sp>
      <p:sp>
        <p:nvSpPr>
          <p:cNvPr id="17" name="TextBox 16">
            <a:extLst>
              <a:ext uri="{FF2B5EF4-FFF2-40B4-BE49-F238E27FC236}">
                <a16:creationId xmlns:a16="http://schemas.microsoft.com/office/drawing/2014/main" id="{46629665-F314-EB44-A2F9-10A8AE6F9744}"/>
              </a:ext>
            </a:extLst>
          </p:cNvPr>
          <p:cNvSpPr txBox="1"/>
          <p:nvPr/>
        </p:nvSpPr>
        <p:spPr>
          <a:xfrm>
            <a:off x="3948548" y="7830045"/>
            <a:ext cx="9947303" cy="36933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a:t>
            </a:r>
            <a:r>
              <a:rPr lang="en-US" b="1" dirty="0"/>
              <a:t> </a:t>
            </a:r>
            <a:endParaRPr lang="en-US" dirty="0"/>
          </a:p>
        </p:txBody>
      </p:sp>
      <p:cxnSp>
        <p:nvCxnSpPr>
          <p:cNvPr id="19" name="Straight Arrow Connector 18">
            <a:extLst>
              <a:ext uri="{FF2B5EF4-FFF2-40B4-BE49-F238E27FC236}">
                <a16:creationId xmlns:a16="http://schemas.microsoft.com/office/drawing/2014/main" id="{9F6E8368-CA0F-7B7F-C85E-C521C3BC1041}"/>
              </a:ext>
            </a:extLst>
          </p:cNvPr>
          <p:cNvCxnSpPr>
            <a:cxnSpLocks/>
          </p:cNvCxnSpPr>
          <p:nvPr/>
        </p:nvCxnSpPr>
        <p:spPr>
          <a:xfrm>
            <a:off x="8789373" y="3937039"/>
            <a:ext cx="2934054" cy="0"/>
          </a:xfrm>
          <a:prstGeom prst="straightConnector1">
            <a:avLst/>
          </a:prstGeom>
          <a:ln w="38100">
            <a:prstDash val="sysDash"/>
            <a:tailEnd type="triangle"/>
          </a:ln>
        </p:spPr>
        <p:style>
          <a:lnRef idx="2">
            <a:schemeClr val="accent4"/>
          </a:lnRef>
          <a:fillRef idx="0">
            <a:schemeClr val="accent4"/>
          </a:fillRef>
          <a:effectRef idx="1">
            <a:schemeClr val="accent4"/>
          </a:effectRef>
          <a:fontRef idx="minor">
            <a:schemeClr val="tx1"/>
          </a:fontRef>
        </p:style>
      </p:cxnSp>
      <p:sp>
        <p:nvSpPr>
          <p:cNvPr id="22" name="TextBox 21">
            <a:extLst>
              <a:ext uri="{FF2B5EF4-FFF2-40B4-BE49-F238E27FC236}">
                <a16:creationId xmlns:a16="http://schemas.microsoft.com/office/drawing/2014/main" id="{E7EA6596-0C6D-D4AD-FC8E-698404B01FBE}"/>
              </a:ext>
            </a:extLst>
          </p:cNvPr>
          <p:cNvSpPr txBox="1"/>
          <p:nvPr/>
        </p:nvSpPr>
        <p:spPr>
          <a:xfrm>
            <a:off x="1108887" y="3874840"/>
            <a:ext cx="1851047" cy="369332"/>
          </a:xfrm>
          <a:prstGeom prst="rect">
            <a:avLst/>
          </a:prstGeom>
          <a:noFill/>
          <a:ln>
            <a:solidFill>
              <a:srgbClr val="262626"/>
            </a:solidFill>
          </a:ln>
        </p:spPr>
        <p:txBody>
          <a:bodyPr wrap="square" rtlCol="0">
            <a:spAutoFit/>
          </a:bodyPr>
          <a:lstStyle/>
          <a:p>
            <a:r>
              <a:rPr lang="en-US" b="1" dirty="0"/>
              <a:t>Exclusions: </a:t>
            </a:r>
            <a:r>
              <a:rPr lang="en-US" dirty="0"/>
              <a:t>None </a:t>
            </a:r>
          </a:p>
        </p:txBody>
      </p:sp>
      <p:sp>
        <p:nvSpPr>
          <p:cNvPr id="23" name="TextBox 22">
            <a:extLst>
              <a:ext uri="{FF2B5EF4-FFF2-40B4-BE49-F238E27FC236}">
                <a16:creationId xmlns:a16="http://schemas.microsoft.com/office/drawing/2014/main" id="{AF5A2EC4-D5CE-AE75-9C38-5CDB12634216}"/>
              </a:ext>
            </a:extLst>
          </p:cNvPr>
          <p:cNvSpPr txBox="1"/>
          <p:nvPr/>
        </p:nvSpPr>
        <p:spPr>
          <a:xfrm>
            <a:off x="6824870" y="5895851"/>
            <a:ext cx="793597" cy="369332"/>
          </a:xfrm>
          <a:prstGeom prst="rect">
            <a:avLst/>
          </a:prstGeom>
          <a:noFill/>
        </p:spPr>
        <p:txBody>
          <a:bodyPr wrap="square" rtlCol="0">
            <a:spAutoFit/>
          </a:bodyPr>
          <a:lstStyle/>
          <a:p>
            <a:r>
              <a:rPr lang="en-US" dirty="0">
                <a:solidFill>
                  <a:schemeClr val="bg2"/>
                </a:solidFill>
              </a:rPr>
              <a:t>AND</a:t>
            </a:r>
          </a:p>
        </p:txBody>
      </p:sp>
    </p:spTree>
    <p:extLst>
      <p:ext uri="{BB962C8B-B14F-4D97-AF65-F5344CB8AC3E}">
        <p14:creationId xmlns:p14="http://schemas.microsoft.com/office/powerpoint/2010/main" val="2975443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6989B4-53DA-3143-6277-27B7B7238A92}"/>
              </a:ext>
            </a:extLst>
          </p:cNvPr>
          <p:cNvSpPr txBox="1"/>
          <p:nvPr/>
        </p:nvSpPr>
        <p:spPr>
          <a:xfrm>
            <a:off x="278296" y="132522"/>
            <a:ext cx="5588611" cy="461665"/>
          </a:xfrm>
          <a:prstGeom prst="rect">
            <a:avLst/>
          </a:prstGeom>
          <a:noFill/>
        </p:spPr>
        <p:txBody>
          <a:bodyPr wrap="square" rtlCol="0">
            <a:spAutoFit/>
          </a:bodyPr>
          <a:lstStyle/>
          <a:p>
            <a:r>
              <a:rPr lang="en-US" sz="2400" b="1" dirty="0">
                <a:latin typeface="Ekster" panose="02000500030000020000"/>
              </a:rPr>
              <a:t>MEASURE FRAMEWORK: IEVAL #2</a:t>
            </a:r>
          </a:p>
        </p:txBody>
      </p:sp>
      <p:sp>
        <p:nvSpPr>
          <p:cNvPr id="5" name="Parallelogram 4">
            <a:extLst>
              <a:ext uri="{FF2B5EF4-FFF2-40B4-BE49-F238E27FC236}">
                <a16:creationId xmlns:a16="http://schemas.microsoft.com/office/drawing/2014/main" id="{0FBF90DC-A113-1EEC-3F68-29270007837A}"/>
              </a:ext>
            </a:extLst>
          </p:cNvPr>
          <p:cNvSpPr/>
          <p:nvPr/>
        </p:nvSpPr>
        <p:spPr>
          <a:xfrm>
            <a:off x="3802368" y="4860471"/>
            <a:ext cx="3024317" cy="184084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Identify new consumers who contacted provider entity seeking services during MY</a:t>
            </a:r>
          </a:p>
        </p:txBody>
      </p:sp>
      <p:sp>
        <p:nvSpPr>
          <p:cNvPr id="6" name="TextBox 5">
            <a:extLst>
              <a:ext uri="{FF2B5EF4-FFF2-40B4-BE49-F238E27FC236}">
                <a16:creationId xmlns:a16="http://schemas.microsoft.com/office/drawing/2014/main" id="{7AFDA7DE-4B47-F6C2-BFF3-7D19A4EEC248}"/>
              </a:ext>
            </a:extLst>
          </p:cNvPr>
          <p:cNvSpPr txBox="1"/>
          <p:nvPr/>
        </p:nvSpPr>
        <p:spPr>
          <a:xfrm>
            <a:off x="1451313" y="4460361"/>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dirty="0"/>
              <a:t> </a:t>
            </a:r>
          </a:p>
        </p:txBody>
      </p:sp>
      <p:sp>
        <p:nvSpPr>
          <p:cNvPr id="7" name="Rectangle 6">
            <a:extLst>
              <a:ext uri="{FF2B5EF4-FFF2-40B4-BE49-F238E27FC236}">
                <a16:creationId xmlns:a16="http://schemas.microsoft.com/office/drawing/2014/main" id="{77578135-0265-4987-6A75-87D3ED904CEF}"/>
              </a:ext>
            </a:extLst>
          </p:cNvPr>
          <p:cNvSpPr/>
          <p:nvPr/>
        </p:nvSpPr>
        <p:spPr>
          <a:xfrm>
            <a:off x="5866907" y="1619573"/>
            <a:ext cx="2547706" cy="19413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mean percentage value of number of days between first contact and initial evaluation. </a:t>
            </a:r>
          </a:p>
        </p:txBody>
      </p:sp>
      <p:cxnSp>
        <p:nvCxnSpPr>
          <p:cNvPr id="8" name="Straight Connector 7">
            <a:extLst>
              <a:ext uri="{FF2B5EF4-FFF2-40B4-BE49-F238E27FC236}">
                <a16:creationId xmlns:a16="http://schemas.microsoft.com/office/drawing/2014/main" id="{C21E426B-D32D-606F-EAD4-355D8E4FFD07}"/>
              </a:ext>
            </a:extLst>
          </p:cNvPr>
          <p:cNvCxnSpPr>
            <a:cxnSpLocks/>
          </p:cNvCxnSpPr>
          <p:nvPr/>
        </p:nvCxnSpPr>
        <p:spPr>
          <a:xfrm flipV="1">
            <a:off x="1504049" y="4180429"/>
            <a:ext cx="10806232" cy="2783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B2E5FE-4AD5-90BA-028F-EF6C0CD94B3B}"/>
              </a:ext>
            </a:extLst>
          </p:cNvPr>
          <p:cNvSpPr txBox="1"/>
          <p:nvPr/>
        </p:nvSpPr>
        <p:spPr>
          <a:xfrm>
            <a:off x="1451313" y="1141727"/>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endParaRPr lang="en-US" sz="2000" dirty="0">
              <a:solidFill>
                <a:schemeClr val="accent3"/>
              </a:solidFill>
              <a:latin typeface="Ekster" panose="02000500030000020000"/>
            </a:endParaRPr>
          </a:p>
        </p:txBody>
      </p:sp>
      <p:sp>
        <p:nvSpPr>
          <p:cNvPr id="10" name="TextBox 9">
            <a:extLst>
              <a:ext uri="{FF2B5EF4-FFF2-40B4-BE49-F238E27FC236}">
                <a16:creationId xmlns:a16="http://schemas.microsoft.com/office/drawing/2014/main" id="{8D83E748-11C5-6FDD-5E38-79C22EBFFD26}"/>
              </a:ext>
            </a:extLst>
          </p:cNvPr>
          <p:cNvSpPr txBox="1"/>
          <p:nvPr/>
        </p:nvSpPr>
        <p:spPr>
          <a:xfrm>
            <a:off x="1504049" y="3581244"/>
            <a:ext cx="1851047" cy="369332"/>
          </a:xfrm>
          <a:prstGeom prst="rect">
            <a:avLst/>
          </a:prstGeom>
          <a:noFill/>
          <a:ln>
            <a:solidFill>
              <a:srgbClr val="262626"/>
            </a:solidFill>
          </a:ln>
        </p:spPr>
        <p:txBody>
          <a:bodyPr wrap="square" rtlCol="0">
            <a:spAutoFit/>
          </a:bodyPr>
          <a:lstStyle/>
          <a:p>
            <a:r>
              <a:rPr lang="en-US" b="1" dirty="0"/>
              <a:t>Exclusions: </a:t>
            </a:r>
            <a:r>
              <a:rPr lang="en-US" dirty="0"/>
              <a:t>None </a:t>
            </a:r>
          </a:p>
        </p:txBody>
      </p:sp>
      <p:sp>
        <p:nvSpPr>
          <p:cNvPr id="12" name="Plus Sign 11">
            <a:extLst>
              <a:ext uri="{FF2B5EF4-FFF2-40B4-BE49-F238E27FC236}">
                <a16:creationId xmlns:a16="http://schemas.microsoft.com/office/drawing/2014/main" id="{D9069195-2312-2D59-9A11-B0446CF79B0F}"/>
              </a:ext>
            </a:extLst>
          </p:cNvPr>
          <p:cNvSpPr/>
          <p:nvPr/>
        </p:nvSpPr>
        <p:spPr>
          <a:xfrm>
            <a:off x="6826687" y="5336819"/>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 name="Parallelogram 12">
            <a:extLst>
              <a:ext uri="{FF2B5EF4-FFF2-40B4-BE49-F238E27FC236}">
                <a16:creationId xmlns:a16="http://schemas.microsoft.com/office/drawing/2014/main" id="{ABC13F0F-6FA7-84C5-72D3-9BE0D5047F61}"/>
              </a:ext>
            </a:extLst>
          </p:cNvPr>
          <p:cNvSpPr/>
          <p:nvPr/>
        </p:nvSpPr>
        <p:spPr>
          <a:xfrm>
            <a:off x="7803717" y="4940589"/>
            <a:ext cx="2923089" cy="1772031"/>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consumers aged 12 year and older as of the end of the MY</a:t>
            </a:r>
          </a:p>
        </p:txBody>
      </p:sp>
      <p:sp>
        <p:nvSpPr>
          <p:cNvPr id="16" name="TextBox 15">
            <a:extLst>
              <a:ext uri="{FF2B5EF4-FFF2-40B4-BE49-F238E27FC236}">
                <a16:creationId xmlns:a16="http://schemas.microsoft.com/office/drawing/2014/main" id="{CE15EDA7-EB12-B141-22F7-F0666E17DEFB}"/>
              </a:ext>
            </a:extLst>
          </p:cNvPr>
          <p:cNvSpPr txBox="1"/>
          <p:nvPr/>
        </p:nvSpPr>
        <p:spPr>
          <a:xfrm>
            <a:off x="3440961" y="6854962"/>
            <a:ext cx="10561641" cy="830997"/>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rPr>
              <a:t>NOTE:</a:t>
            </a:r>
            <a:r>
              <a:rPr lang="en-US" sz="1600" dirty="0">
                <a:effectLst/>
                <a:latin typeface="Calibri" panose="020F0502020204030204" pitchFamily="34" charset="0"/>
                <a:ea typeface="Calibri" panose="020F0502020204030204" pitchFamily="34" charset="0"/>
              </a:rPr>
              <a:t> For this measure the measurement period is the measurement year excluding the last 30 days of the measurement year and including the 6 months preceding the measurement year. So, for CY 2022 measurement year, the period in the denominator would be July 1, 2021, to December 1, 2022. </a:t>
            </a:r>
            <a:endParaRPr lang="en-US" sz="1600" dirty="0"/>
          </a:p>
        </p:txBody>
      </p:sp>
      <p:sp>
        <p:nvSpPr>
          <p:cNvPr id="17" name="TextBox 16">
            <a:extLst>
              <a:ext uri="{FF2B5EF4-FFF2-40B4-BE49-F238E27FC236}">
                <a16:creationId xmlns:a16="http://schemas.microsoft.com/office/drawing/2014/main" id="{7BC61183-5498-C262-A9C2-472B5574F22D}"/>
              </a:ext>
            </a:extLst>
          </p:cNvPr>
          <p:cNvSpPr txBox="1"/>
          <p:nvPr/>
        </p:nvSpPr>
        <p:spPr>
          <a:xfrm>
            <a:off x="3440961" y="7760837"/>
            <a:ext cx="9947303" cy="36933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sp>
        <p:nvSpPr>
          <p:cNvPr id="18" name="TextBox 17">
            <a:extLst>
              <a:ext uri="{FF2B5EF4-FFF2-40B4-BE49-F238E27FC236}">
                <a16:creationId xmlns:a16="http://schemas.microsoft.com/office/drawing/2014/main" id="{28B88598-EBE7-9F49-8430-D598B58B91E3}"/>
              </a:ext>
            </a:extLst>
          </p:cNvPr>
          <p:cNvSpPr txBox="1"/>
          <p:nvPr/>
        </p:nvSpPr>
        <p:spPr>
          <a:xfrm>
            <a:off x="6983898" y="5596227"/>
            <a:ext cx="662606" cy="369332"/>
          </a:xfrm>
          <a:prstGeom prst="rect">
            <a:avLst/>
          </a:prstGeom>
          <a:noFill/>
        </p:spPr>
        <p:txBody>
          <a:bodyPr wrap="square" rtlCol="0">
            <a:spAutoFit/>
          </a:bodyPr>
          <a:lstStyle/>
          <a:p>
            <a:r>
              <a:rPr lang="en-US" dirty="0">
                <a:solidFill>
                  <a:schemeClr val="bg2"/>
                </a:solidFill>
              </a:rPr>
              <a:t>AND</a:t>
            </a:r>
          </a:p>
        </p:txBody>
      </p:sp>
    </p:spTree>
    <p:extLst>
      <p:ext uri="{BB962C8B-B14F-4D97-AF65-F5344CB8AC3E}">
        <p14:creationId xmlns:p14="http://schemas.microsoft.com/office/powerpoint/2010/main" val="3890317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mj-lt"/>
                <a:ea typeface="+mj-ea"/>
                <a:cs typeface="+mj-cs"/>
              </a:rPr>
              <a:t>IEVAL</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4" y="1021645"/>
            <a:ext cx="7315200" cy="3970318"/>
          </a:xfrm>
          <a:prstGeom prst="rect">
            <a:avLst/>
          </a:prstGeom>
          <a:noFill/>
        </p:spPr>
        <p:txBody>
          <a:bodyPr wrap="square">
            <a:spAutoFit/>
          </a:bodyPr>
          <a:lstStyle/>
          <a:p>
            <a:r>
              <a:rPr lang="en-US" sz="3600" b="1" dirty="0">
                <a:latin typeface="Ekster"/>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a:rPr>
              <a:t>First Point of Contact</a:t>
            </a:r>
          </a:p>
          <a:p>
            <a:r>
              <a:rPr lang="en-US" sz="3600" b="1" dirty="0">
                <a:latin typeface="Ekster"/>
              </a:rPr>
              <a:t>Initial Assessment</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4195693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I-EVAL </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4" y="1634370"/>
            <a:ext cx="9727096" cy="5415788"/>
          </a:xfrm>
        </p:spPr>
        <p:txBody>
          <a:bodyPr>
            <a:noAutofit/>
          </a:bodyPr>
          <a:lstStyle/>
          <a:p>
            <a:pPr marL="342900" indent="-342900">
              <a:buFont typeface="Arial" panose="020B0604020202020204" pitchFamily="34" charset="0"/>
              <a:buChar char="•"/>
            </a:pPr>
            <a:r>
              <a:rPr lang="en-US" sz="2000" dirty="0"/>
              <a:t>“Initial point of contact” will need to be defined by each BHC. Could be a phone call, a visit to the waiting room, or a call from a referral source. </a:t>
            </a:r>
          </a:p>
          <a:p>
            <a:pPr marL="342900" indent="-342900">
              <a:buFont typeface="Arial" panose="020B0604020202020204" pitchFamily="34" charset="0"/>
              <a:buChar char="•"/>
            </a:pPr>
            <a:r>
              <a:rPr lang="en-US" sz="2000" dirty="0"/>
              <a:t>This is a two-part measure and requires two different calculations.</a:t>
            </a:r>
          </a:p>
          <a:p>
            <a:pPr marL="1165860" lvl="1" indent="-342900"/>
            <a:r>
              <a:rPr lang="en-US" sz="2000" dirty="0"/>
              <a:t>Calculation one is the count of the number of consumers who received an initial evaluation within 10 business days of the first consumer contact with the provider entity</a:t>
            </a:r>
          </a:p>
          <a:p>
            <a:pPr marL="1165860" lvl="1" indent="-342900"/>
            <a:r>
              <a:rPr lang="en-US" sz="2000" dirty="0"/>
              <a:t>Calculation two is the mean percentage value of number of days between first contact and initial evaluation. </a:t>
            </a:r>
          </a:p>
          <a:p>
            <a:pPr marL="342900" indent="-342900">
              <a:buFont typeface="Arial" panose="020B0604020202020204" pitchFamily="34" charset="0"/>
              <a:buChar char="•"/>
            </a:pPr>
            <a:r>
              <a:rPr lang="en-US" sz="2000" dirty="0"/>
              <a:t>This metric is stratified by age (12–17 years, 18 years and older) and by whether the consumer is a Medicaid beneficiary, eligible for both Medicare and Medicaid, and other.</a:t>
            </a:r>
          </a:p>
          <a:p>
            <a:pPr marL="342900" indent="-342900">
              <a:buFont typeface="Arial" panose="020B0604020202020204" pitchFamily="34" charset="0"/>
              <a:buChar char="•"/>
            </a:pPr>
            <a:r>
              <a:rPr lang="en-US" sz="2000" dirty="0"/>
              <a:t>In the case of a CCBHC, the initial evaluation is due within 10 business days of first contact for those who present with “routine” non-emergency or non-urgent needs. </a:t>
            </a:r>
          </a:p>
          <a:p>
            <a:pPr marL="342900" indent="-342900">
              <a:buFont typeface="Arial" panose="020B0604020202020204" pitchFamily="34" charset="0"/>
              <a:buChar char="•"/>
            </a:pPr>
            <a:r>
              <a:rPr lang="en-US" sz="2000" dirty="0"/>
              <a:t>New Consumer = An individual not seen at the clinic for past 6 months.</a:t>
            </a:r>
          </a:p>
          <a:p>
            <a:pPr marL="342900" indent="-342900">
              <a:buFont typeface="Arial" panose="020B0604020202020204" pitchFamily="34" charset="0"/>
              <a:buChar char="•"/>
            </a:pPr>
            <a:r>
              <a:rPr lang="en-US" sz="2000" dirty="0"/>
              <a:t>Any who received an initial evaluation after the last day of the measurement year are treated as having been evaluated 31 days after initial contact. </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1671949"/>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2588567"/>
            <a:ext cx="2410040" cy="25664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04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IEVAL DENOMINATOR-Metric #1</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2221073870"/>
              </p:ext>
            </p:extLst>
          </p:nvPr>
        </p:nvGraphicFramePr>
        <p:xfrm>
          <a:off x="969264" y="1577337"/>
          <a:ext cx="13081767" cy="4265425"/>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900541">
                <a:tc>
                  <a:txBody>
                    <a:bodyPr/>
                    <a:lstStyle/>
                    <a:p>
                      <a:r>
                        <a:rPr lang="en-US" sz="2900" dirty="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t>Report two age stratifications and a total rate:</a:t>
                      </a:r>
                    </a:p>
                    <a:p>
                      <a:pPr marL="342900" indent="-342900">
                        <a:buFont typeface="Arial" panose="020B0604020202020204" pitchFamily="34" charset="0"/>
                        <a:buChar char="•"/>
                      </a:pPr>
                      <a:r>
                        <a:rPr lang="en-US" sz="2000" b="0" dirty="0"/>
                        <a:t>12-17 years as of the end of the measurement year</a:t>
                      </a:r>
                    </a:p>
                    <a:p>
                      <a:pPr marL="342900" indent="-342900">
                        <a:buFont typeface="Arial" panose="020B0604020202020204" pitchFamily="34" charset="0"/>
                        <a:buChar char="•"/>
                      </a:pPr>
                      <a:r>
                        <a:rPr lang="en-US" sz="2000" b="0" dirty="0"/>
                        <a:t>18 years and older as  of the end of the measurement year</a:t>
                      </a:r>
                    </a:p>
                    <a:p>
                      <a:pPr marL="342900" indent="-342900">
                        <a:buFont typeface="Arial" panose="020B0604020202020204" pitchFamily="34" charset="0"/>
                        <a:buChar char="•"/>
                      </a:pPr>
                      <a:r>
                        <a:rPr lang="en-US" sz="2000" b="0" dirty="0"/>
                        <a:t>Total (both age groups)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dirty="0"/>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Follow the steps below to identify the eligible population:</a:t>
                      </a:r>
                    </a:p>
                    <a:p>
                      <a:r>
                        <a:rPr lang="en-US" sz="2000" dirty="0"/>
                        <a:t>Step 1</a:t>
                      </a:r>
                    </a:p>
                    <a:p>
                      <a:r>
                        <a:rPr lang="en-US" sz="2000" dirty="0"/>
                        <a:t>Identify new consumers who contacted the provider entity seeking services during the measurement year</a:t>
                      </a:r>
                    </a:p>
                    <a:p>
                      <a:r>
                        <a:rPr lang="en-US" sz="2000" dirty="0"/>
                        <a:t>Step 2</a:t>
                      </a:r>
                    </a:p>
                    <a:p>
                      <a:r>
                        <a:rPr lang="en-US" sz="2000" dirty="0"/>
                        <a:t>Identify consumers from step 1 who were aged 12 years and older at the end of he measurement year.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558220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978820"/>
          </a:xfrm>
        </p:spPr>
        <p:txBody>
          <a:bodyPr>
            <a:noAutofit/>
          </a:bodyPr>
          <a:lstStyle/>
          <a:p>
            <a:r>
              <a:rPr lang="en-US" dirty="0"/>
              <a:t>IEVAL Numerator-Metric #1</a:t>
            </a:r>
            <a:br>
              <a:rPr lang="en-US" dirty="0"/>
            </a:br>
            <a:r>
              <a:rPr lang="en-US" sz="1800" dirty="0"/>
              <a:t>The percentage of new consumers with initial evaluation provided within 10 business days of first contact</a:t>
            </a:r>
            <a:endParaRPr lang="en-US" sz="1800" dirty="0">
              <a:ea typeface="+mn-ea"/>
              <a:cs typeface="+mn-cs"/>
            </a:endParaRP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775576028"/>
              </p:ext>
            </p:extLst>
          </p:nvPr>
        </p:nvGraphicFramePr>
        <p:xfrm>
          <a:off x="969264" y="2084896"/>
          <a:ext cx="13081767" cy="3570317"/>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802314">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735106">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t>Numerator Options</a:t>
                      </a:r>
                    </a:p>
                    <a:p>
                      <a:endParaRPr lang="en-US" sz="29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 number of consumers in the eligible population who received an initial evaluation within 10 business days of the first contact with the provider entity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1032897">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kern="1200" dirty="0">
                          <a:solidFill>
                            <a:schemeClr val="dk1"/>
                          </a:solidFill>
                          <a:latin typeface="+mn-lt"/>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2906224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a:xfrm>
            <a:off x="969263" y="676656"/>
            <a:ext cx="12481265" cy="1408239"/>
          </a:xfrm>
        </p:spPr>
        <p:txBody>
          <a:bodyPr/>
          <a:lstStyle/>
          <a:p>
            <a:r>
              <a:rPr lang="en-US" dirty="0"/>
              <a:t>Example of IEVAL Calculation-Denominator Metric #1</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1067888470"/>
              </p:ext>
            </p:extLst>
          </p:nvPr>
        </p:nvGraphicFramePr>
        <p:xfrm>
          <a:off x="954157" y="1742579"/>
          <a:ext cx="12845736" cy="3986784"/>
        </p:xfrm>
        <a:graphic>
          <a:graphicData uri="http://schemas.openxmlformats.org/drawingml/2006/table">
            <a:tbl>
              <a:tblPr firstRow="1" bandRow="1">
                <a:tableStyleId>{21E4AEA4-8DFA-4A89-87EB-49C32662AFE0}</a:tableStyleId>
              </a:tblPr>
              <a:tblGrid>
                <a:gridCol w="3469506">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t>Number of consumers who contact clinic in first 11 months of 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dirty="0"/>
                        <a:t>Number of consumers who </a:t>
                      </a:r>
                      <a:r>
                        <a:rPr lang="en-US" b="1" dirty="0"/>
                        <a:t>were seen </a:t>
                      </a:r>
                      <a:r>
                        <a:rPr lang="en-US" dirty="0"/>
                        <a:t>at clinic in the 6 months preceding the MY contact (not new)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512402"/>
                  </a:ext>
                </a:extLst>
              </a:tr>
              <a:tr h="370840">
                <a:tc>
                  <a:txBody>
                    <a:bodyPr/>
                    <a:lstStyle/>
                    <a:p>
                      <a:r>
                        <a:rPr lang="en-US" b="1" dirty="0"/>
                        <a:t>Denominator stratified by payer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50-30=20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25-10=15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25-10=15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100-50=50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bl>
          </a:graphicData>
        </a:graphic>
      </p:graphicFrame>
    </p:spTree>
    <p:extLst>
      <p:ext uri="{BB962C8B-B14F-4D97-AF65-F5344CB8AC3E}">
        <p14:creationId xmlns:p14="http://schemas.microsoft.com/office/powerpoint/2010/main" val="133907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61D3-EC75-5F4A-85AB-E79174D7B455}"/>
              </a:ext>
            </a:extLst>
          </p:cNvPr>
          <p:cNvSpPr>
            <a:spLocks noGrp="1"/>
          </p:cNvSpPr>
          <p:nvPr>
            <p:ph type="ctrTitle"/>
          </p:nvPr>
        </p:nvSpPr>
        <p:spPr>
          <a:xfrm>
            <a:off x="969264" y="676657"/>
            <a:ext cx="10972800" cy="876014"/>
          </a:xfrm>
        </p:spPr>
        <p:txBody>
          <a:bodyPr>
            <a:normAutofit/>
          </a:bodyPr>
          <a:lstStyle/>
          <a:p>
            <a:r>
              <a:rPr lang="en-US" dirty="0"/>
              <a:t>Data Points Associated with the CCBHC Measures</a:t>
            </a:r>
          </a:p>
        </p:txBody>
      </p:sp>
      <p:sp>
        <p:nvSpPr>
          <p:cNvPr id="3" name="Text Placeholder 2">
            <a:extLst>
              <a:ext uri="{FF2B5EF4-FFF2-40B4-BE49-F238E27FC236}">
                <a16:creationId xmlns:a16="http://schemas.microsoft.com/office/drawing/2014/main" id="{FB75577B-2B47-8C0C-4BCA-ED76A3090057}"/>
              </a:ext>
            </a:extLst>
          </p:cNvPr>
          <p:cNvSpPr>
            <a:spLocks noGrp="1"/>
          </p:cNvSpPr>
          <p:nvPr>
            <p:ph type="body" sz="quarter" idx="10"/>
          </p:nvPr>
        </p:nvSpPr>
        <p:spPr>
          <a:xfrm>
            <a:off x="969265" y="2522442"/>
            <a:ext cx="2927822" cy="4154488"/>
          </a:xfrm>
          <a:ln w="76200">
            <a:solidFill>
              <a:schemeClr val="accent3"/>
            </a:solidFill>
          </a:ln>
        </p:spPr>
        <p:txBody>
          <a:bodyPr>
            <a:normAutofit fontScale="92500" lnSpcReduction="20000"/>
          </a:bodyPr>
          <a:lstStyle/>
          <a:p>
            <a:r>
              <a:rPr lang="en-US" b="1" dirty="0"/>
              <a:t>Encounters </a:t>
            </a:r>
          </a:p>
          <a:p>
            <a:r>
              <a:rPr lang="en-US" dirty="0"/>
              <a:t>o Encounter date/codes – typically to qualify for the denominator </a:t>
            </a:r>
          </a:p>
          <a:p>
            <a:r>
              <a:rPr lang="en-US" dirty="0"/>
              <a:t>o Some specific encounters like “initial evaluation” for new clients in the I-EVAL measure. </a:t>
            </a:r>
          </a:p>
          <a:p>
            <a:r>
              <a:rPr lang="en-US" dirty="0"/>
              <a:t>o A few measures with multiple encounters, including an index encounter, to qualify in measure. </a:t>
            </a:r>
          </a:p>
          <a:p>
            <a:endParaRPr lang="en-US" sz="2800" b="1" dirty="0"/>
          </a:p>
          <a:p>
            <a:endParaRPr lang="en-US" dirty="0"/>
          </a:p>
        </p:txBody>
      </p:sp>
      <p:sp>
        <p:nvSpPr>
          <p:cNvPr id="4" name="Text Placeholder 2">
            <a:extLst>
              <a:ext uri="{FF2B5EF4-FFF2-40B4-BE49-F238E27FC236}">
                <a16:creationId xmlns:a16="http://schemas.microsoft.com/office/drawing/2014/main" id="{2DFD9700-DAC3-2059-5628-74BD13DC1E5A}"/>
              </a:ext>
            </a:extLst>
          </p:cNvPr>
          <p:cNvSpPr txBox="1">
            <a:spLocks/>
          </p:cNvSpPr>
          <p:nvPr/>
        </p:nvSpPr>
        <p:spPr>
          <a:xfrm>
            <a:off x="4308813" y="2522442"/>
            <a:ext cx="2927822" cy="4154488"/>
          </a:xfrm>
          <a:prstGeom prst="rect">
            <a:avLst/>
          </a:prstGeom>
          <a:ln w="76200">
            <a:solidFill>
              <a:schemeClr val="accent3"/>
            </a:solidFill>
          </a:ln>
        </p:spPr>
        <p:txBody>
          <a:bodyPr vert="horz" lIns="91440" tIns="45720" rIns="91440" bIns="45720" rtlCol="0">
            <a:normAutofit fontScale="77500" lnSpcReduction="20000"/>
          </a:bodyPr>
          <a:lstStyle>
            <a:lvl1pPr indent="0" defTabSz="1097280">
              <a:lnSpc>
                <a:spcPct val="90000"/>
              </a:lnSpc>
              <a:spcBef>
                <a:spcPts val="1200"/>
              </a:spcBef>
              <a:buFont typeface="Arial" panose="020B0604020202020204" pitchFamily="34" charset="0"/>
              <a:buNone/>
              <a:defRPr sz="2400" b="1">
                <a:latin typeface="Ekster" panose="02000500030000020000" pitchFamily="2" charset="77"/>
              </a:defRPr>
            </a:lvl1pPr>
            <a:lvl2pPr marL="822960" indent="-274320" defTabSz="1097280">
              <a:lnSpc>
                <a:spcPct val="90000"/>
              </a:lnSpc>
              <a:spcBef>
                <a:spcPts val="600"/>
              </a:spcBef>
              <a:buFont typeface="Arial" panose="020B0604020202020204" pitchFamily="34" charset="0"/>
              <a:buChar char="•"/>
              <a:defRPr sz="2880">
                <a:latin typeface="Ekster" panose="02000500030000020000" pitchFamily="2" charset="77"/>
              </a:defRPr>
            </a:lvl2pPr>
            <a:lvl3pPr marL="1371600" indent="-274320" defTabSz="1097280">
              <a:lnSpc>
                <a:spcPct val="90000"/>
              </a:lnSpc>
              <a:spcBef>
                <a:spcPts val="600"/>
              </a:spcBef>
              <a:buFont typeface="Arial" panose="020B0604020202020204" pitchFamily="34" charset="0"/>
              <a:buChar char="•"/>
              <a:defRPr sz="2400">
                <a:latin typeface="Ekster" panose="02000500030000020000" pitchFamily="2" charset="77"/>
              </a:defRPr>
            </a:lvl3pPr>
            <a:lvl4pPr marL="1920240" indent="-274320" defTabSz="1097280">
              <a:lnSpc>
                <a:spcPct val="90000"/>
              </a:lnSpc>
              <a:spcBef>
                <a:spcPts val="600"/>
              </a:spcBef>
              <a:buFont typeface="Arial" panose="020B0604020202020204" pitchFamily="34" charset="0"/>
              <a:buChar char="•"/>
              <a:defRPr sz="2160">
                <a:latin typeface="Ekster" panose="02000500030000020000" pitchFamily="2" charset="77"/>
              </a:defRPr>
            </a:lvl4pPr>
            <a:lvl5pPr marL="2468880" indent="-274320" defTabSz="1097280">
              <a:lnSpc>
                <a:spcPct val="90000"/>
              </a:lnSpc>
              <a:spcBef>
                <a:spcPts val="600"/>
              </a:spcBef>
              <a:buFont typeface="Arial" panose="020B0604020202020204" pitchFamily="34" charset="0"/>
              <a:buChar char="•"/>
              <a:defRPr sz="2160">
                <a:latin typeface="Ekster" panose="02000500030000020000" pitchFamily="2" charset="77"/>
              </a:defRPr>
            </a:lvl5pPr>
            <a:lvl6pPr marL="3017520" indent="-274320" defTabSz="1097280">
              <a:lnSpc>
                <a:spcPct val="90000"/>
              </a:lnSpc>
              <a:spcBef>
                <a:spcPts val="600"/>
              </a:spcBef>
              <a:buFont typeface="Arial" panose="020B0604020202020204" pitchFamily="34" charset="0"/>
              <a:buChar char="•"/>
              <a:defRPr sz="2160"/>
            </a:lvl6pPr>
            <a:lvl7pPr marL="3566160" indent="-274320" defTabSz="1097280">
              <a:lnSpc>
                <a:spcPct val="90000"/>
              </a:lnSpc>
              <a:spcBef>
                <a:spcPts val="600"/>
              </a:spcBef>
              <a:buFont typeface="Arial" panose="020B0604020202020204" pitchFamily="34" charset="0"/>
              <a:buChar char="•"/>
              <a:defRPr sz="2160"/>
            </a:lvl7pPr>
            <a:lvl8pPr marL="4114800" indent="-274320" defTabSz="1097280">
              <a:lnSpc>
                <a:spcPct val="90000"/>
              </a:lnSpc>
              <a:spcBef>
                <a:spcPts val="600"/>
              </a:spcBef>
              <a:buFont typeface="Arial" panose="020B0604020202020204" pitchFamily="34" charset="0"/>
              <a:buChar char="•"/>
              <a:defRPr sz="2160"/>
            </a:lvl8pPr>
            <a:lvl9pPr marL="4663440" indent="-274320" defTabSz="1097280">
              <a:lnSpc>
                <a:spcPct val="90000"/>
              </a:lnSpc>
              <a:spcBef>
                <a:spcPts val="600"/>
              </a:spcBef>
              <a:buFont typeface="Arial" panose="020B0604020202020204" pitchFamily="34" charset="0"/>
              <a:buChar char="•"/>
              <a:defRPr sz="2160"/>
            </a:lvl9pPr>
          </a:lstStyle>
          <a:p>
            <a:r>
              <a:rPr lang="en-US" sz="2600" dirty="0"/>
              <a:t>Document clinical events/screenings</a:t>
            </a:r>
          </a:p>
          <a:p>
            <a:r>
              <a:rPr lang="en-US" sz="2600" b="0" dirty="0"/>
              <a:t>o PHQ-9 (need to track multiple scores to show changes over time) </a:t>
            </a:r>
          </a:p>
          <a:p>
            <a:r>
              <a:rPr lang="en-US" sz="2600" b="0" dirty="0"/>
              <a:t>o Documented BMI </a:t>
            </a:r>
          </a:p>
          <a:p>
            <a:r>
              <a:rPr lang="en-US" sz="2600" b="0" dirty="0"/>
              <a:t>o Tobacco Use/Screening for Tobacco Use </a:t>
            </a:r>
          </a:p>
          <a:p>
            <a:r>
              <a:rPr lang="en-US" sz="2600" b="0" dirty="0"/>
              <a:t>o Unhealthy Alcohol Screening </a:t>
            </a:r>
          </a:p>
          <a:p>
            <a:r>
              <a:rPr lang="en-US" sz="2600" b="0" dirty="0"/>
              <a:t>o Screened for Clinical Depression </a:t>
            </a:r>
          </a:p>
          <a:p>
            <a:r>
              <a:rPr lang="en-US" sz="2600" b="0" dirty="0"/>
              <a:t>o Assessment for Suicide Risk</a:t>
            </a:r>
          </a:p>
          <a:p>
            <a:endParaRPr lang="en-US" dirty="0"/>
          </a:p>
          <a:p>
            <a:endParaRPr lang="en-US" dirty="0"/>
          </a:p>
        </p:txBody>
      </p:sp>
      <p:sp>
        <p:nvSpPr>
          <p:cNvPr id="5" name="Text Placeholder 2">
            <a:extLst>
              <a:ext uri="{FF2B5EF4-FFF2-40B4-BE49-F238E27FC236}">
                <a16:creationId xmlns:a16="http://schemas.microsoft.com/office/drawing/2014/main" id="{E2165B79-0CA3-A942-B790-D5075675D3F1}"/>
              </a:ext>
            </a:extLst>
          </p:cNvPr>
          <p:cNvSpPr txBox="1">
            <a:spLocks/>
          </p:cNvSpPr>
          <p:nvPr/>
        </p:nvSpPr>
        <p:spPr>
          <a:xfrm>
            <a:off x="7648361" y="2522442"/>
            <a:ext cx="2927822" cy="4154488"/>
          </a:xfrm>
          <a:prstGeom prst="rect">
            <a:avLst/>
          </a:prstGeom>
          <a:ln w="76200">
            <a:solidFill>
              <a:schemeClr val="accent3"/>
            </a:solidFill>
          </a:ln>
        </p:spPr>
        <p:txBody>
          <a:bodyPr vert="horz" lIns="91440" tIns="45720" rIns="91440" bIns="45720" rtlCol="0">
            <a:normAutofit/>
          </a:bodyPr>
          <a:lstStyle>
            <a:defPPr>
              <a:defRPr lang="en-US"/>
            </a:defPPr>
            <a:lvl1pPr indent="0" defTabSz="1097280">
              <a:lnSpc>
                <a:spcPct val="90000"/>
              </a:lnSpc>
              <a:spcBef>
                <a:spcPts val="1200"/>
              </a:spcBef>
              <a:buFont typeface="Arial" panose="020B0604020202020204" pitchFamily="34" charset="0"/>
              <a:buNone/>
              <a:defRPr sz="2400" b="1">
                <a:latin typeface="Ekster" panose="02000500030000020000" pitchFamily="2" charset="77"/>
              </a:defRPr>
            </a:lvl1pPr>
            <a:lvl2pPr marL="822960" indent="-274320" defTabSz="1097280">
              <a:lnSpc>
                <a:spcPct val="90000"/>
              </a:lnSpc>
              <a:spcBef>
                <a:spcPts val="600"/>
              </a:spcBef>
              <a:buFont typeface="Arial" panose="020B0604020202020204" pitchFamily="34" charset="0"/>
              <a:buChar char="•"/>
              <a:defRPr sz="2880">
                <a:latin typeface="Ekster" panose="02000500030000020000" pitchFamily="2" charset="77"/>
              </a:defRPr>
            </a:lvl2pPr>
            <a:lvl3pPr marL="1371600" indent="-274320" defTabSz="1097280">
              <a:lnSpc>
                <a:spcPct val="90000"/>
              </a:lnSpc>
              <a:spcBef>
                <a:spcPts val="600"/>
              </a:spcBef>
              <a:buFont typeface="Arial" panose="020B0604020202020204" pitchFamily="34" charset="0"/>
              <a:buChar char="•"/>
              <a:defRPr sz="2400">
                <a:latin typeface="Ekster" panose="02000500030000020000" pitchFamily="2" charset="77"/>
              </a:defRPr>
            </a:lvl3pPr>
            <a:lvl4pPr marL="1920240" indent="-274320" defTabSz="1097280">
              <a:lnSpc>
                <a:spcPct val="90000"/>
              </a:lnSpc>
              <a:spcBef>
                <a:spcPts val="600"/>
              </a:spcBef>
              <a:buFont typeface="Arial" panose="020B0604020202020204" pitchFamily="34" charset="0"/>
              <a:buChar char="•"/>
              <a:defRPr sz="2160">
                <a:latin typeface="Ekster" panose="02000500030000020000" pitchFamily="2" charset="77"/>
              </a:defRPr>
            </a:lvl4pPr>
            <a:lvl5pPr marL="2468880" indent="-274320" defTabSz="1097280">
              <a:lnSpc>
                <a:spcPct val="90000"/>
              </a:lnSpc>
              <a:spcBef>
                <a:spcPts val="600"/>
              </a:spcBef>
              <a:buFont typeface="Arial" panose="020B0604020202020204" pitchFamily="34" charset="0"/>
              <a:buChar char="•"/>
              <a:defRPr sz="2160">
                <a:latin typeface="Ekster" panose="02000500030000020000" pitchFamily="2" charset="77"/>
              </a:defRPr>
            </a:lvl5pPr>
            <a:lvl6pPr marL="3017520" indent="-274320" defTabSz="1097280">
              <a:lnSpc>
                <a:spcPct val="90000"/>
              </a:lnSpc>
              <a:spcBef>
                <a:spcPts val="600"/>
              </a:spcBef>
              <a:buFont typeface="Arial" panose="020B0604020202020204" pitchFamily="34" charset="0"/>
              <a:buChar char="•"/>
              <a:defRPr sz="2160"/>
            </a:lvl6pPr>
            <a:lvl7pPr marL="3566160" indent="-274320" defTabSz="1097280">
              <a:lnSpc>
                <a:spcPct val="90000"/>
              </a:lnSpc>
              <a:spcBef>
                <a:spcPts val="600"/>
              </a:spcBef>
              <a:buFont typeface="Arial" panose="020B0604020202020204" pitchFamily="34" charset="0"/>
              <a:buChar char="•"/>
              <a:defRPr sz="2160"/>
            </a:lvl7pPr>
            <a:lvl8pPr marL="4114800" indent="-274320" defTabSz="1097280">
              <a:lnSpc>
                <a:spcPct val="90000"/>
              </a:lnSpc>
              <a:spcBef>
                <a:spcPts val="600"/>
              </a:spcBef>
              <a:buFont typeface="Arial" panose="020B0604020202020204" pitchFamily="34" charset="0"/>
              <a:buChar char="•"/>
              <a:defRPr sz="2160"/>
            </a:lvl8pPr>
            <a:lvl9pPr marL="4663440" indent="-274320" defTabSz="1097280">
              <a:lnSpc>
                <a:spcPct val="90000"/>
              </a:lnSpc>
              <a:spcBef>
                <a:spcPts val="600"/>
              </a:spcBef>
              <a:buFont typeface="Arial" panose="020B0604020202020204" pitchFamily="34" charset="0"/>
              <a:buChar char="•"/>
              <a:defRPr sz="2160"/>
            </a:lvl9pPr>
          </a:lstStyle>
          <a:p>
            <a:r>
              <a:rPr lang="en-US" sz="2000" dirty="0"/>
              <a:t>Problem Diagnosis </a:t>
            </a:r>
          </a:p>
          <a:p>
            <a:r>
              <a:rPr lang="en-US" sz="2000" b="0" dirty="0"/>
              <a:t>o Major Depressive Disorder </a:t>
            </a:r>
          </a:p>
          <a:p>
            <a:r>
              <a:rPr lang="en-US" sz="2000" b="0" dirty="0"/>
              <a:t>o Dysthymia </a:t>
            </a:r>
          </a:p>
          <a:p>
            <a:r>
              <a:rPr lang="en-US" sz="2000" b="0" dirty="0"/>
              <a:t>o Bipolar </a:t>
            </a:r>
          </a:p>
          <a:p>
            <a:r>
              <a:rPr lang="en-US" sz="2000" b="0" dirty="0"/>
              <a:t>o Personality Disorder</a:t>
            </a:r>
          </a:p>
          <a:p>
            <a:endParaRPr lang="en-US" dirty="0"/>
          </a:p>
          <a:p>
            <a:endParaRPr lang="en-US" dirty="0"/>
          </a:p>
        </p:txBody>
      </p:sp>
      <p:sp>
        <p:nvSpPr>
          <p:cNvPr id="9" name="Text Placeholder 2">
            <a:extLst>
              <a:ext uri="{FF2B5EF4-FFF2-40B4-BE49-F238E27FC236}">
                <a16:creationId xmlns:a16="http://schemas.microsoft.com/office/drawing/2014/main" id="{E43235BC-BF49-611B-CC1B-EE3EF5DC9A51}"/>
              </a:ext>
            </a:extLst>
          </p:cNvPr>
          <p:cNvSpPr txBox="1">
            <a:spLocks/>
          </p:cNvSpPr>
          <p:nvPr/>
        </p:nvSpPr>
        <p:spPr>
          <a:xfrm>
            <a:off x="10987909" y="2522442"/>
            <a:ext cx="2927822" cy="4154488"/>
          </a:xfrm>
          <a:prstGeom prst="rect">
            <a:avLst/>
          </a:prstGeom>
          <a:ln w="76200">
            <a:solidFill>
              <a:schemeClr val="accent3"/>
            </a:solidFill>
          </a:ln>
        </p:spPr>
        <p:txBody>
          <a:bodyPr vert="horz" lIns="91440" tIns="45720" rIns="91440" bIns="45720" rtlCol="0">
            <a:normAutofit fontScale="92500"/>
          </a:bodyPr>
          <a:lstStyle>
            <a:defPPr>
              <a:defRPr lang="en-US"/>
            </a:defPPr>
            <a:lvl1pPr indent="0" defTabSz="1097280">
              <a:lnSpc>
                <a:spcPct val="90000"/>
              </a:lnSpc>
              <a:spcBef>
                <a:spcPts val="1200"/>
              </a:spcBef>
              <a:buFont typeface="Arial" panose="020B0604020202020204" pitchFamily="34" charset="0"/>
              <a:buNone/>
              <a:defRPr sz="2400" b="1">
                <a:latin typeface="Ekster" panose="02000500030000020000" pitchFamily="2" charset="77"/>
              </a:defRPr>
            </a:lvl1pPr>
            <a:lvl2pPr marL="822960" indent="-274320" defTabSz="1097280">
              <a:lnSpc>
                <a:spcPct val="90000"/>
              </a:lnSpc>
              <a:spcBef>
                <a:spcPts val="600"/>
              </a:spcBef>
              <a:buFont typeface="Arial" panose="020B0604020202020204" pitchFamily="34" charset="0"/>
              <a:buChar char="•"/>
              <a:defRPr sz="2880">
                <a:latin typeface="Ekster" panose="02000500030000020000" pitchFamily="2" charset="77"/>
              </a:defRPr>
            </a:lvl2pPr>
            <a:lvl3pPr marL="1371600" indent="-274320" defTabSz="1097280">
              <a:lnSpc>
                <a:spcPct val="90000"/>
              </a:lnSpc>
              <a:spcBef>
                <a:spcPts val="600"/>
              </a:spcBef>
              <a:buFont typeface="Arial" panose="020B0604020202020204" pitchFamily="34" charset="0"/>
              <a:buChar char="•"/>
              <a:defRPr sz="2400">
                <a:latin typeface="Ekster" panose="02000500030000020000" pitchFamily="2" charset="77"/>
              </a:defRPr>
            </a:lvl3pPr>
            <a:lvl4pPr marL="1920240" indent="-274320" defTabSz="1097280">
              <a:lnSpc>
                <a:spcPct val="90000"/>
              </a:lnSpc>
              <a:spcBef>
                <a:spcPts val="600"/>
              </a:spcBef>
              <a:buFont typeface="Arial" panose="020B0604020202020204" pitchFamily="34" charset="0"/>
              <a:buChar char="•"/>
              <a:defRPr sz="2160">
                <a:latin typeface="Ekster" panose="02000500030000020000" pitchFamily="2" charset="77"/>
              </a:defRPr>
            </a:lvl4pPr>
            <a:lvl5pPr marL="2468880" indent="-274320" defTabSz="1097280">
              <a:lnSpc>
                <a:spcPct val="90000"/>
              </a:lnSpc>
              <a:spcBef>
                <a:spcPts val="600"/>
              </a:spcBef>
              <a:buFont typeface="Arial" panose="020B0604020202020204" pitchFamily="34" charset="0"/>
              <a:buChar char="•"/>
              <a:defRPr sz="2160">
                <a:latin typeface="Ekster" panose="02000500030000020000" pitchFamily="2" charset="77"/>
              </a:defRPr>
            </a:lvl5pPr>
            <a:lvl6pPr marL="3017520" indent="-274320" defTabSz="1097280">
              <a:lnSpc>
                <a:spcPct val="90000"/>
              </a:lnSpc>
              <a:spcBef>
                <a:spcPts val="600"/>
              </a:spcBef>
              <a:buFont typeface="Arial" panose="020B0604020202020204" pitchFamily="34" charset="0"/>
              <a:buChar char="•"/>
              <a:defRPr sz="2160"/>
            </a:lvl6pPr>
            <a:lvl7pPr marL="3566160" indent="-274320" defTabSz="1097280">
              <a:lnSpc>
                <a:spcPct val="90000"/>
              </a:lnSpc>
              <a:spcBef>
                <a:spcPts val="600"/>
              </a:spcBef>
              <a:buFont typeface="Arial" panose="020B0604020202020204" pitchFamily="34" charset="0"/>
              <a:buChar char="•"/>
              <a:defRPr sz="2160"/>
            </a:lvl7pPr>
            <a:lvl8pPr marL="4114800" indent="-274320" defTabSz="1097280">
              <a:lnSpc>
                <a:spcPct val="90000"/>
              </a:lnSpc>
              <a:spcBef>
                <a:spcPts val="600"/>
              </a:spcBef>
              <a:buFont typeface="Arial" panose="020B0604020202020204" pitchFamily="34" charset="0"/>
              <a:buChar char="•"/>
              <a:defRPr sz="2160"/>
            </a:lvl8pPr>
            <a:lvl9pPr marL="4663440" indent="-274320" defTabSz="1097280">
              <a:lnSpc>
                <a:spcPct val="90000"/>
              </a:lnSpc>
              <a:spcBef>
                <a:spcPts val="600"/>
              </a:spcBef>
              <a:buFont typeface="Arial" panose="020B0604020202020204" pitchFamily="34" charset="0"/>
              <a:buChar char="•"/>
              <a:defRPr sz="2160"/>
            </a:lvl9pPr>
          </a:lstStyle>
          <a:p>
            <a:r>
              <a:rPr lang="en-US" dirty="0"/>
              <a:t>Exclusions </a:t>
            </a:r>
          </a:p>
          <a:p>
            <a:r>
              <a:rPr lang="en-US" b="0" dirty="0"/>
              <a:t>o Receiving Palliative Care </a:t>
            </a:r>
          </a:p>
          <a:p>
            <a:r>
              <a:rPr lang="en-US" b="0" dirty="0"/>
              <a:t>o Pregnancy </a:t>
            </a:r>
          </a:p>
          <a:p>
            <a:r>
              <a:rPr lang="en-US" b="0" dirty="0"/>
              <a:t>o  Documentation of medical reason for not participation/patient refuses </a:t>
            </a:r>
          </a:p>
          <a:p>
            <a:r>
              <a:rPr lang="en-US" b="0" dirty="0"/>
              <a:t>o Documented urgent or emergent medical situation</a:t>
            </a:r>
          </a:p>
          <a:p>
            <a:endParaRPr lang="en-US" dirty="0"/>
          </a:p>
          <a:p>
            <a:endParaRPr lang="en-US" dirty="0"/>
          </a:p>
        </p:txBody>
      </p:sp>
    </p:spTree>
    <p:extLst>
      <p:ext uri="{BB962C8B-B14F-4D97-AF65-F5344CB8AC3E}">
        <p14:creationId xmlns:p14="http://schemas.microsoft.com/office/powerpoint/2010/main" val="2725166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a:xfrm>
            <a:off x="969263" y="676656"/>
            <a:ext cx="12540259" cy="1408239"/>
          </a:xfrm>
        </p:spPr>
        <p:txBody>
          <a:bodyPr/>
          <a:lstStyle/>
          <a:p>
            <a:r>
              <a:rPr lang="en-US" dirty="0"/>
              <a:t>Example of IEVAL Calculation – Numerator Metric #1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4261486072"/>
              </p:ext>
            </p:extLst>
          </p:nvPr>
        </p:nvGraphicFramePr>
        <p:xfrm>
          <a:off x="1125415" y="2252941"/>
          <a:ext cx="12703507" cy="2816352"/>
        </p:xfrm>
        <a:graphic>
          <a:graphicData uri="http://schemas.openxmlformats.org/drawingml/2006/table">
            <a:tbl>
              <a:tblPr firstRow="1" bandRow="1">
                <a:tableStyleId>{21E4AEA4-8DFA-4A89-87EB-49C32662AFE0}</a:tableStyleId>
              </a:tblPr>
              <a:tblGrid>
                <a:gridCol w="3791734">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2090057">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2400" b="0" dirty="0"/>
                        <a:t>Denominator stratified by payer status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sz="2400" b="0" dirty="0"/>
                        <a:t>Seen within 10 business days of first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r>
                        <a:rPr lang="en-US" b="1" dirty="0"/>
                        <a:t>Numerator stratified by payer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Tree>
    <p:extLst>
      <p:ext uri="{BB962C8B-B14F-4D97-AF65-F5344CB8AC3E}">
        <p14:creationId xmlns:p14="http://schemas.microsoft.com/office/powerpoint/2010/main" val="1253099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a:xfrm>
            <a:off x="969263" y="676656"/>
            <a:ext cx="12614001" cy="1408239"/>
          </a:xfrm>
        </p:spPr>
        <p:txBody>
          <a:bodyPr/>
          <a:lstStyle/>
          <a:p>
            <a:r>
              <a:rPr lang="en-US" dirty="0"/>
              <a:t>Example of IEVAL Calculation –The Equation Metric #1</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fontScale="92500"/>
          </a:bodyPr>
          <a:lstStyle/>
          <a:p>
            <a:r>
              <a:rPr lang="en-US" dirty="0"/>
              <a:t>Quality Metric, the percentage of new consumers with initial evaluation provided within 10 business days of first contact, by payer status: </a:t>
            </a:r>
          </a:p>
          <a:p>
            <a:r>
              <a:rPr lang="en-US" dirty="0"/>
              <a:t>	Medicaid: 19/20 = .950 = .95 or 95% </a:t>
            </a:r>
          </a:p>
          <a:p>
            <a:r>
              <a:rPr lang="en-US" dirty="0"/>
              <a:t>	Medicare &amp; Medicaid: 10/15 = .667 = .67 or 67% </a:t>
            </a:r>
          </a:p>
          <a:p>
            <a:r>
              <a:rPr lang="en-US" dirty="0"/>
              <a:t>	Neither: 7/15 = .467 = .47 or 47% </a:t>
            </a:r>
          </a:p>
          <a:p>
            <a:r>
              <a:rPr lang="en-US" dirty="0"/>
              <a:t>	Total: 36/50 = .720 = .72 or 72% </a:t>
            </a:r>
          </a:p>
          <a:p>
            <a:r>
              <a:rPr lang="en-US" dirty="0"/>
              <a:t>Metrics interpretation: For the Medicaid eligible population, 95% received an initial evaluation within 10 days of their initial contact with the BHC; whereas, only 67% of those dually eligible for Medicare and Medicaid and only 47% of consumers without Medicare or Medicaid (referred to as “Neither”) received a similar initial evaluation. Overall, across the eligible population, 72% received an initial evaluation within 10 days of their initial contact with the BHC.</a:t>
            </a:r>
          </a:p>
        </p:txBody>
      </p:sp>
    </p:spTree>
    <p:extLst>
      <p:ext uri="{BB962C8B-B14F-4D97-AF65-F5344CB8AC3E}">
        <p14:creationId xmlns:p14="http://schemas.microsoft.com/office/powerpoint/2010/main" val="3344631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IEVAL DENOMINATOR-Metric #2</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nvGraphicFramePr>
        <p:xfrm>
          <a:off x="969264" y="1577337"/>
          <a:ext cx="13081767" cy="4265425"/>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900541">
                <a:tc>
                  <a:txBody>
                    <a:bodyPr/>
                    <a:lstStyle/>
                    <a:p>
                      <a:r>
                        <a:rPr lang="en-US" sz="2900" dirty="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t>Report two age stratifications and a total rate:</a:t>
                      </a:r>
                    </a:p>
                    <a:p>
                      <a:pPr marL="342900" indent="-342900">
                        <a:buFont typeface="Arial" panose="020B0604020202020204" pitchFamily="34" charset="0"/>
                        <a:buChar char="•"/>
                      </a:pPr>
                      <a:r>
                        <a:rPr lang="en-US" sz="2000" b="0" dirty="0"/>
                        <a:t>12-17 years as of the end of the measurement year</a:t>
                      </a:r>
                    </a:p>
                    <a:p>
                      <a:pPr marL="342900" indent="-342900">
                        <a:buFont typeface="Arial" panose="020B0604020202020204" pitchFamily="34" charset="0"/>
                        <a:buChar char="•"/>
                      </a:pPr>
                      <a:r>
                        <a:rPr lang="en-US" sz="2000" b="0" dirty="0"/>
                        <a:t>18 years and older as  of the end of the measurement year</a:t>
                      </a:r>
                    </a:p>
                    <a:p>
                      <a:pPr marL="342900" indent="-342900">
                        <a:buFont typeface="Arial" panose="020B0604020202020204" pitchFamily="34" charset="0"/>
                        <a:buChar char="•"/>
                      </a:pPr>
                      <a:r>
                        <a:rPr lang="en-US" sz="2000" b="0" dirty="0"/>
                        <a:t>Total (both age groups)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dirty="0"/>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Follow the steps below to identify the eligible population:</a:t>
                      </a:r>
                    </a:p>
                    <a:p>
                      <a:r>
                        <a:rPr lang="en-US" sz="2000" dirty="0"/>
                        <a:t>Step 1</a:t>
                      </a:r>
                    </a:p>
                    <a:p>
                      <a:r>
                        <a:rPr lang="en-US" sz="2000" dirty="0"/>
                        <a:t>Identify new consumers who contacted the provider entity seeking services during the measurement year</a:t>
                      </a:r>
                    </a:p>
                    <a:p>
                      <a:r>
                        <a:rPr lang="en-US" sz="2000" dirty="0"/>
                        <a:t>Step 2</a:t>
                      </a:r>
                    </a:p>
                    <a:p>
                      <a:r>
                        <a:rPr lang="en-US" sz="2000" dirty="0"/>
                        <a:t>Identify consumers from step 1 who were aged 12 years and older at the end of he measurement year.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3854173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978820"/>
          </a:xfrm>
        </p:spPr>
        <p:txBody>
          <a:bodyPr>
            <a:noAutofit/>
          </a:bodyPr>
          <a:lstStyle/>
          <a:p>
            <a:r>
              <a:rPr lang="en-US" dirty="0"/>
              <a:t>IEVAL Numerator-Metric #2</a:t>
            </a:r>
            <a:br>
              <a:rPr lang="en-US" dirty="0"/>
            </a:br>
            <a:r>
              <a:rPr lang="en-US" sz="1800" dirty="0"/>
              <a:t>The mean number of days until initial evaluation for new consumers</a:t>
            </a:r>
            <a:endParaRPr lang="en-US" sz="1800" dirty="0">
              <a:ea typeface="+mn-ea"/>
              <a:cs typeface="+mn-cs"/>
            </a:endParaRP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nvGraphicFramePr>
        <p:xfrm>
          <a:off x="969264" y="2084896"/>
          <a:ext cx="13081767" cy="3570317"/>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802314">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735106">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t>Numerator Options</a:t>
                      </a:r>
                    </a:p>
                    <a:p>
                      <a:endParaRPr lang="en-US" sz="29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 number of consumers in the eligible population who received an initial evaluation within 10 business days of the first contact with the provider entity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1032897">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kern="1200" dirty="0">
                          <a:solidFill>
                            <a:schemeClr val="dk1"/>
                          </a:solidFill>
                          <a:latin typeface="+mn-lt"/>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1490429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a:xfrm>
            <a:off x="969263" y="676656"/>
            <a:ext cx="12466517" cy="1408239"/>
          </a:xfrm>
        </p:spPr>
        <p:txBody>
          <a:bodyPr/>
          <a:lstStyle/>
          <a:p>
            <a:r>
              <a:rPr lang="en-US" dirty="0"/>
              <a:t>Example of IEVAL Calculation-Denominator Metric #2</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1388206927"/>
              </p:ext>
            </p:extLst>
          </p:nvPr>
        </p:nvGraphicFramePr>
        <p:xfrm>
          <a:off x="899885" y="2193153"/>
          <a:ext cx="12830630" cy="1170432"/>
        </p:xfrm>
        <a:graphic>
          <a:graphicData uri="http://schemas.openxmlformats.org/drawingml/2006/table">
            <a:tbl>
              <a:tblPr firstRow="1" bandRow="1">
                <a:tableStyleId>{21E4AEA4-8DFA-4A89-87EB-49C32662AFE0}</a:tableStyleId>
              </a:tblPr>
              <a:tblGrid>
                <a:gridCol w="3454400">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Number of Consumers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bl>
          </a:graphicData>
        </a:graphic>
      </p:graphicFrame>
    </p:spTree>
    <p:extLst>
      <p:ext uri="{BB962C8B-B14F-4D97-AF65-F5344CB8AC3E}">
        <p14:creationId xmlns:p14="http://schemas.microsoft.com/office/powerpoint/2010/main" val="1807833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a:xfrm>
            <a:off x="969264" y="676656"/>
            <a:ext cx="12844910" cy="724441"/>
          </a:xfrm>
        </p:spPr>
        <p:txBody>
          <a:bodyPr/>
          <a:lstStyle/>
          <a:p>
            <a:r>
              <a:rPr lang="en-US" dirty="0"/>
              <a:t>Example of IEVAL Calculation – Numerator Metric #2</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517433932"/>
              </p:ext>
            </p:extLst>
          </p:nvPr>
        </p:nvGraphicFramePr>
        <p:xfrm>
          <a:off x="1052445" y="1401097"/>
          <a:ext cx="12678548" cy="5449824"/>
        </p:xfrm>
        <a:graphic>
          <a:graphicData uri="http://schemas.openxmlformats.org/drawingml/2006/table">
            <a:tbl>
              <a:tblPr firstRow="1" bandRow="1">
                <a:tableStyleId>{21E4AEA4-8DFA-4A89-87EB-49C32662AFE0}</a:tableStyleId>
              </a:tblPr>
              <a:tblGrid>
                <a:gridCol w="2020529">
                  <a:extLst>
                    <a:ext uri="{9D8B030D-6E8A-4147-A177-3AD203B41FA5}">
                      <a16:colId xmlns:a16="http://schemas.microsoft.com/office/drawing/2014/main" val="3028495935"/>
                    </a:ext>
                  </a:extLst>
                </a:gridCol>
                <a:gridCol w="2595716">
                  <a:extLst>
                    <a:ext uri="{9D8B030D-6E8A-4147-A177-3AD203B41FA5}">
                      <a16:colId xmlns:a16="http://schemas.microsoft.com/office/drawing/2014/main" val="2598229197"/>
                    </a:ext>
                  </a:extLst>
                </a:gridCol>
                <a:gridCol w="3554361">
                  <a:extLst>
                    <a:ext uri="{9D8B030D-6E8A-4147-A177-3AD203B41FA5}">
                      <a16:colId xmlns:a16="http://schemas.microsoft.com/office/drawing/2014/main" val="3344158876"/>
                    </a:ext>
                  </a:extLst>
                </a:gridCol>
                <a:gridCol w="2838798">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24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sz="2400" b="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pPr marL="0" algn="l" defTabSz="1097280" rtl="0" eaLnBrk="1" latinLnBrk="0" hangingPunct="1"/>
                      <a:r>
                        <a:rPr lang="en-US" sz="2160" kern="1200" dirty="0">
                          <a:solidFill>
                            <a:schemeClr val="dk1"/>
                          </a:solidFill>
                          <a:latin typeface="+mn-lt"/>
                          <a:ea typeface="+mn-ea"/>
                          <a:cs typeface="+mn-cs"/>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r h="370840">
                <a:tc>
                  <a:txBody>
                    <a:bodyPr/>
                    <a:lstStyle/>
                    <a:p>
                      <a:pPr marL="0" algn="l" defTabSz="1097280" rtl="0" eaLnBrk="1" latinLnBrk="0" hangingPunct="1"/>
                      <a:r>
                        <a:rPr lang="en-US" sz="2160" kern="1200" dirty="0">
                          <a:solidFill>
                            <a:schemeClr val="dk1"/>
                          </a:solidFill>
                          <a:latin typeface="+mn-lt"/>
                          <a:ea typeface="+mn-ea"/>
                          <a:cs typeface="+mn-cs"/>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697110"/>
                  </a:ext>
                </a:extLst>
              </a:tr>
              <a:tr h="370840">
                <a:tc>
                  <a:txBody>
                    <a:bodyPr/>
                    <a:lstStyle/>
                    <a:p>
                      <a:pPr marL="0" algn="l" defTabSz="1097280" rtl="0" eaLnBrk="1" latinLnBrk="0" hangingPunct="1"/>
                      <a:r>
                        <a:rPr lang="en-US" sz="2160" kern="1200" dirty="0">
                          <a:solidFill>
                            <a:schemeClr val="dk1"/>
                          </a:solidFill>
                          <a:latin typeface="+mn-lt"/>
                          <a:ea typeface="+mn-ea"/>
                          <a:cs typeface="+mn-cs"/>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986475"/>
                  </a:ext>
                </a:extLst>
              </a:tr>
              <a:tr h="370840">
                <a:tc>
                  <a:txBody>
                    <a:bodyPr/>
                    <a:lstStyle/>
                    <a:p>
                      <a:pPr marL="0" algn="l" defTabSz="1097280" rtl="0" eaLnBrk="1" latinLnBrk="0" hangingPunct="1"/>
                      <a:r>
                        <a:rPr lang="en-US" sz="2160" kern="1200" dirty="0">
                          <a:solidFill>
                            <a:schemeClr val="dk1"/>
                          </a:solidFill>
                          <a:latin typeface="+mn-lt"/>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588912"/>
                  </a:ext>
                </a:extLst>
              </a:tr>
              <a:tr h="370840">
                <a:tc>
                  <a:txBody>
                    <a:bodyPr/>
                    <a:lstStyle/>
                    <a:p>
                      <a:pPr marL="0" algn="l" defTabSz="1097280" rtl="0" eaLnBrk="1" latinLnBrk="0" hangingPunct="1"/>
                      <a:r>
                        <a:rPr lang="en-US" sz="2160" kern="1200" dirty="0">
                          <a:solidFill>
                            <a:schemeClr val="dk1"/>
                          </a:solidFill>
                          <a:latin typeface="+mn-lt"/>
                          <a:ea typeface="+mn-ea"/>
                          <a:cs typeface="+mn-cs"/>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648331"/>
                  </a:ext>
                </a:extLst>
              </a:tr>
              <a:tr h="370840">
                <a:tc>
                  <a:txBody>
                    <a:bodyPr/>
                    <a:lstStyle/>
                    <a:p>
                      <a:pPr marL="0" algn="l" defTabSz="1097280" rtl="0" eaLnBrk="1" latinLnBrk="0" hangingPunct="1"/>
                      <a:r>
                        <a:rPr lang="en-US" sz="2160" kern="1200" dirty="0">
                          <a:solidFill>
                            <a:schemeClr val="dk1"/>
                          </a:solidFill>
                          <a:latin typeface="+mn-lt"/>
                          <a:ea typeface="+mn-ea"/>
                          <a:cs typeface="+mn-cs"/>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695730"/>
                  </a:ext>
                </a:extLst>
              </a:tr>
              <a:tr h="370840">
                <a:tc>
                  <a:txBody>
                    <a:bodyPr/>
                    <a:lstStyle/>
                    <a:p>
                      <a:pPr marL="0" algn="l" defTabSz="1097280" rtl="0" eaLnBrk="1" latinLnBrk="0" hangingPunct="1"/>
                      <a:r>
                        <a:rPr lang="en-US" sz="2160" kern="1200" dirty="0">
                          <a:solidFill>
                            <a:schemeClr val="dk1"/>
                          </a:solidFill>
                          <a:latin typeface="+mn-lt"/>
                          <a:ea typeface="+mn-ea"/>
                          <a:cs typeface="+mn-cs"/>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809742"/>
                  </a:ext>
                </a:extLst>
              </a:tr>
              <a:tr h="370840">
                <a:tc>
                  <a:txBody>
                    <a:bodyPr/>
                    <a:lstStyle/>
                    <a:p>
                      <a:pPr marL="0" algn="l" defTabSz="1097280" rtl="0" eaLnBrk="1" latinLnBrk="0" hangingPunct="1"/>
                      <a:r>
                        <a:rPr lang="en-US" sz="2160" kern="1200" dirty="0">
                          <a:solidFill>
                            <a:schemeClr val="dk1"/>
                          </a:solidFill>
                          <a:latin typeface="+mn-lt"/>
                          <a:ea typeface="+mn-ea"/>
                          <a:cs typeface="+mn-cs"/>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244636"/>
                  </a:ext>
                </a:extLst>
              </a:tr>
              <a:tr h="370840">
                <a:tc>
                  <a:txBody>
                    <a:bodyPr/>
                    <a:lstStyle/>
                    <a:p>
                      <a:r>
                        <a:rPr lang="en-US" b="1" dirty="0"/>
                        <a:t>Total Numerator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624913"/>
                  </a:ext>
                </a:extLst>
              </a:tr>
            </a:tbl>
          </a:graphicData>
        </a:graphic>
      </p:graphicFrame>
      <p:sp>
        <p:nvSpPr>
          <p:cNvPr id="3" name="TextBox 2">
            <a:extLst>
              <a:ext uri="{FF2B5EF4-FFF2-40B4-BE49-F238E27FC236}">
                <a16:creationId xmlns:a16="http://schemas.microsoft.com/office/drawing/2014/main" id="{32D067B8-29B3-C18D-3EE9-C01C0C8D83A8}"/>
              </a:ext>
            </a:extLst>
          </p:cNvPr>
          <p:cNvSpPr txBox="1"/>
          <p:nvPr/>
        </p:nvSpPr>
        <p:spPr>
          <a:xfrm>
            <a:off x="1052445" y="6850921"/>
            <a:ext cx="12678548" cy="369332"/>
          </a:xfrm>
          <a:prstGeom prst="rect">
            <a:avLst/>
          </a:prstGeom>
          <a:noFill/>
        </p:spPr>
        <p:txBody>
          <a:bodyPr wrap="square" rtlCol="0">
            <a:spAutoFit/>
          </a:bodyPr>
          <a:lstStyle/>
          <a:p>
            <a:r>
              <a:rPr lang="en-US" b="1" dirty="0"/>
              <a:t>*First contact at the end of the 11</a:t>
            </a:r>
            <a:r>
              <a:rPr lang="en-US" b="1" baseline="30000" dirty="0"/>
              <a:t>th</a:t>
            </a:r>
            <a:r>
              <a:rPr lang="en-US" b="1" dirty="0"/>
              <a:t> month of the MY and not seen again for initial evaluation. </a:t>
            </a:r>
          </a:p>
        </p:txBody>
      </p:sp>
    </p:spTree>
    <p:extLst>
      <p:ext uri="{BB962C8B-B14F-4D97-AF65-F5344CB8AC3E}">
        <p14:creationId xmlns:p14="http://schemas.microsoft.com/office/powerpoint/2010/main" val="2553412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a:xfrm>
            <a:off x="969263" y="676656"/>
            <a:ext cx="12481265" cy="1408239"/>
          </a:xfrm>
        </p:spPr>
        <p:txBody>
          <a:bodyPr>
            <a:normAutofit/>
          </a:bodyPr>
          <a:lstStyle/>
          <a:p>
            <a:r>
              <a:rPr lang="en-US" dirty="0"/>
              <a:t>Example of IEVAL Calculation –The Equation Metric #2</a:t>
            </a:r>
            <a:br>
              <a:rPr lang="en-US" dirty="0"/>
            </a:br>
            <a:endParaRPr lang="en-US" dirty="0"/>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a:bodyPr>
          <a:lstStyle/>
          <a:p>
            <a:r>
              <a:rPr lang="en-US" dirty="0"/>
              <a:t>Quality Metric, the mean number of days until initial evaluation for new consumers, by payer status: </a:t>
            </a:r>
          </a:p>
          <a:p>
            <a:r>
              <a:rPr lang="en-US" dirty="0"/>
              <a:t>	Medicaid: 64/4=16 days</a:t>
            </a:r>
          </a:p>
          <a:p>
            <a:r>
              <a:rPr lang="en-US" dirty="0"/>
              <a:t>	Medicare &amp; Medicaid:36/3=12 days</a:t>
            </a:r>
          </a:p>
          <a:p>
            <a:r>
              <a:rPr lang="en-US" dirty="0"/>
              <a:t>	Neither: 38/3 = 12.7 days </a:t>
            </a:r>
          </a:p>
          <a:p>
            <a:r>
              <a:rPr lang="en-US" dirty="0"/>
              <a:t>	Total: 138/10 = 13.8 days</a:t>
            </a:r>
          </a:p>
          <a:p>
            <a:r>
              <a:rPr lang="en-US" dirty="0"/>
              <a:t>Metrics interpretation: For the new consumers aged 18 years and older in the eligible population, an average of 10.3 days elapsed until initial evaluation; whereas those consumers aged 12-17 years had 33 days on average before an initial evaluation.</a:t>
            </a:r>
          </a:p>
        </p:txBody>
      </p:sp>
    </p:spTree>
    <p:extLst>
      <p:ext uri="{BB962C8B-B14F-4D97-AF65-F5344CB8AC3E}">
        <p14:creationId xmlns:p14="http://schemas.microsoft.com/office/powerpoint/2010/main" val="2056827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a:xfrm>
            <a:off x="969263" y="676656"/>
            <a:ext cx="12466517" cy="1408239"/>
          </a:xfrm>
        </p:spPr>
        <p:txBody>
          <a:bodyPr>
            <a:normAutofit/>
          </a:bodyPr>
          <a:lstStyle/>
          <a:p>
            <a:r>
              <a:rPr lang="en-US" dirty="0"/>
              <a:t>Example of IEVAL Calculation-Denominator Metric #2</a:t>
            </a:r>
            <a:br>
              <a:rPr lang="en-US" dirty="0"/>
            </a:br>
            <a:r>
              <a:rPr lang="en-US" dirty="0"/>
              <a:t>Stratified by Age</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958094049"/>
              </p:ext>
            </p:extLst>
          </p:nvPr>
        </p:nvGraphicFramePr>
        <p:xfrm>
          <a:off x="899885" y="2193153"/>
          <a:ext cx="12004954" cy="1184228"/>
        </p:xfrm>
        <a:graphic>
          <a:graphicData uri="http://schemas.openxmlformats.org/drawingml/2006/table">
            <a:tbl>
              <a:tblPr firstRow="1" bandRow="1">
                <a:tableStyleId>{21E4AEA4-8DFA-4A89-87EB-49C32662AFE0}</a:tableStyleId>
              </a:tblPr>
              <a:tblGrid>
                <a:gridCol w="3951838">
                  <a:extLst>
                    <a:ext uri="{9D8B030D-6E8A-4147-A177-3AD203B41FA5}">
                      <a16:colId xmlns:a16="http://schemas.microsoft.com/office/drawing/2014/main" val="3028495935"/>
                    </a:ext>
                  </a:extLst>
                </a:gridCol>
                <a:gridCol w="2374424">
                  <a:extLst>
                    <a:ext uri="{9D8B030D-6E8A-4147-A177-3AD203B41FA5}">
                      <a16:colId xmlns:a16="http://schemas.microsoft.com/office/drawing/2014/main" val="2598229197"/>
                    </a:ext>
                  </a:extLst>
                </a:gridCol>
                <a:gridCol w="2955576">
                  <a:extLst>
                    <a:ext uri="{9D8B030D-6E8A-4147-A177-3AD203B41FA5}">
                      <a16:colId xmlns:a16="http://schemas.microsoft.com/office/drawing/2014/main" val="3344158876"/>
                    </a:ext>
                  </a:extLst>
                </a:gridCol>
                <a:gridCol w="2723116">
                  <a:extLst>
                    <a:ext uri="{9D8B030D-6E8A-4147-A177-3AD203B41FA5}">
                      <a16:colId xmlns:a16="http://schemas.microsoft.com/office/drawing/2014/main" val="548828427"/>
                    </a:ext>
                  </a:extLst>
                </a:gridCol>
              </a:tblGrid>
              <a:tr h="758646">
                <a:tc>
                  <a:txBody>
                    <a:bodyPr/>
                    <a:lstStyle/>
                    <a:p>
                      <a:r>
                        <a:rPr lang="en-US" dirty="0">
                          <a:solidFill>
                            <a:schemeClr val="tx1">
                              <a:lumMod val="20000"/>
                              <a:lumOff val="80000"/>
                            </a:schemeClr>
                          </a:solidFill>
                        </a:rPr>
                        <a:t>Number of Consumers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Aged 12-17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Aged 18 years and 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42558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bl>
          </a:graphicData>
        </a:graphic>
      </p:graphicFrame>
    </p:spTree>
    <p:extLst>
      <p:ext uri="{BB962C8B-B14F-4D97-AF65-F5344CB8AC3E}">
        <p14:creationId xmlns:p14="http://schemas.microsoft.com/office/powerpoint/2010/main" val="377674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a:xfrm>
            <a:off x="969264" y="676656"/>
            <a:ext cx="12844910" cy="724441"/>
          </a:xfrm>
        </p:spPr>
        <p:txBody>
          <a:bodyPr>
            <a:normAutofit fontScale="90000"/>
          </a:bodyPr>
          <a:lstStyle/>
          <a:p>
            <a:r>
              <a:rPr lang="en-US" dirty="0"/>
              <a:t>Example of IEVAL Calculation – Numerator Metric #2</a:t>
            </a:r>
            <a:br>
              <a:rPr lang="en-US" dirty="0"/>
            </a:br>
            <a:r>
              <a:rPr lang="en-US" dirty="0"/>
              <a:t>Stratified by age</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2391688911"/>
              </p:ext>
            </p:extLst>
          </p:nvPr>
        </p:nvGraphicFramePr>
        <p:xfrm>
          <a:off x="1199928" y="1730281"/>
          <a:ext cx="11409942" cy="5120640"/>
        </p:xfrm>
        <a:graphic>
          <a:graphicData uri="http://schemas.openxmlformats.org/drawingml/2006/table">
            <a:tbl>
              <a:tblPr firstRow="1" bandRow="1">
                <a:tableStyleId>{21E4AEA4-8DFA-4A89-87EB-49C32662AFE0}</a:tableStyleId>
              </a:tblPr>
              <a:tblGrid>
                <a:gridCol w="2342958">
                  <a:extLst>
                    <a:ext uri="{9D8B030D-6E8A-4147-A177-3AD203B41FA5}">
                      <a16:colId xmlns:a16="http://schemas.microsoft.com/office/drawing/2014/main" val="3028495935"/>
                    </a:ext>
                  </a:extLst>
                </a:gridCol>
                <a:gridCol w="3009931">
                  <a:extLst>
                    <a:ext uri="{9D8B030D-6E8A-4147-A177-3AD203B41FA5}">
                      <a16:colId xmlns:a16="http://schemas.microsoft.com/office/drawing/2014/main" val="2598229197"/>
                    </a:ext>
                  </a:extLst>
                </a:gridCol>
                <a:gridCol w="4121553">
                  <a:extLst>
                    <a:ext uri="{9D8B030D-6E8A-4147-A177-3AD203B41FA5}">
                      <a16:colId xmlns:a16="http://schemas.microsoft.com/office/drawing/2014/main" val="3344158876"/>
                    </a:ext>
                  </a:extLst>
                </a:gridCol>
                <a:gridCol w="1935500">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Aged 12-17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Aged 18 years and 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2400" b="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sz="2400" b="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pPr marL="0" algn="l" defTabSz="1097280" rtl="0" eaLnBrk="1" latinLnBrk="0" hangingPunct="1"/>
                      <a:r>
                        <a:rPr lang="en-US" sz="2160" kern="1200" dirty="0">
                          <a:solidFill>
                            <a:schemeClr val="dk1"/>
                          </a:solidFill>
                          <a:latin typeface="+mn-lt"/>
                          <a:ea typeface="+mn-ea"/>
                          <a:cs typeface="+mn-cs"/>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r h="370840">
                <a:tc>
                  <a:txBody>
                    <a:bodyPr/>
                    <a:lstStyle/>
                    <a:p>
                      <a:pPr marL="0" algn="l" defTabSz="1097280" rtl="0" eaLnBrk="1" latinLnBrk="0" hangingPunct="1"/>
                      <a:r>
                        <a:rPr lang="en-US" sz="2160" kern="1200" dirty="0">
                          <a:solidFill>
                            <a:schemeClr val="dk1"/>
                          </a:solidFill>
                          <a:latin typeface="+mn-lt"/>
                          <a:ea typeface="+mn-ea"/>
                          <a:cs typeface="+mn-cs"/>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697110"/>
                  </a:ext>
                </a:extLst>
              </a:tr>
              <a:tr h="370840">
                <a:tc>
                  <a:txBody>
                    <a:bodyPr/>
                    <a:lstStyle/>
                    <a:p>
                      <a:pPr marL="0" algn="l" defTabSz="1097280" rtl="0" eaLnBrk="1" latinLnBrk="0" hangingPunct="1"/>
                      <a:r>
                        <a:rPr lang="en-US" sz="2160" kern="1200" dirty="0">
                          <a:solidFill>
                            <a:schemeClr val="dk1"/>
                          </a:solidFill>
                          <a:latin typeface="+mn-lt"/>
                          <a:ea typeface="+mn-ea"/>
                          <a:cs typeface="+mn-cs"/>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986475"/>
                  </a:ext>
                </a:extLst>
              </a:tr>
              <a:tr h="370840">
                <a:tc>
                  <a:txBody>
                    <a:bodyPr/>
                    <a:lstStyle/>
                    <a:p>
                      <a:pPr marL="0" algn="l" defTabSz="1097280" rtl="0" eaLnBrk="1" latinLnBrk="0" hangingPunct="1"/>
                      <a:r>
                        <a:rPr lang="en-US" sz="2160" kern="1200" dirty="0">
                          <a:solidFill>
                            <a:schemeClr val="dk1"/>
                          </a:solidFill>
                          <a:latin typeface="+mn-lt"/>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588912"/>
                  </a:ext>
                </a:extLst>
              </a:tr>
              <a:tr h="370840">
                <a:tc>
                  <a:txBody>
                    <a:bodyPr/>
                    <a:lstStyle/>
                    <a:p>
                      <a:pPr marL="0" algn="l" defTabSz="1097280" rtl="0" eaLnBrk="1" latinLnBrk="0" hangingPunct="1"/>
                      <a:r>
                        <a:rPr lang="en-US" sz="2160" kern="1200" dirty="0">
                          <a:solidFill>
                            <a:schemeClr val="dk1"/>
                          </a:solidFill>
                          <a:latin typeface="+mn-lt"/>
                          <a:ea typeface="+mn-ea"/>
                          <a:cs typeface="+mn-cs"/>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648331"/>
                  </a:ext>
                </a:extLst>
              </a:tr>
              <a:tr h="370840">
                <a:tc>
                  <a:txBody>
                    <a:bodyPr/>
                    <a:lstStyle/>
                    <a:p>
                      <a:pPr marL="0" algn="l" defTabSz="1097280" rtl="0" eaLnBrk="1" latinLnBrk="0" hangingPunct="1"/>
                      <a:r>
                        <a:rPr lang="en-US" sz="2160" kern="1200" dirty="0">
                          <a:solidFill>
                            <a:schemeClr val="dk1"/>
                          </a:solidFill>
                          <a:latin typeface="+mn-lt"/>
                          <a:ea typeface="+mn-ea"/>
                          <a:cs typeface="+mn-cs"/>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695730"/>
                  </a:ext>
                </a:extLst>
              </a:tr>
              <a:tr h="370840">
                <a:tc>
                  <a:txBody>
                    <a:bodyPr/>
                    <a:lstStyle/>
                    <a:p>
                      <a:pPr marL="0" algn="l" defTabSz="1097280" rtl="0" eaLnBrk="1" latinLnBrk="0" hangingPunct="1"/>
                      <a:r>
                        <a:rPr lang="en-US" sz="2160" kern="1200" dirty="0">
                          <a:solidFill>
                            <a:schemeClr val="dk1"/>
                          </a:solidFill>
                          <a:latin typeface="+mn-lt"/>
                          <a:ea typeface="+mn-ea"/>
                          <a:cs typeface="+mn-cs"/>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809742"/>
                  </a:ext>
                </a:extLst>
              </a:tr>
              <a:tr h="370840">
                <a:tc>
                  <a:txBody>
                    <a:bodyPr/>
                    <a:lstStyle/>
                    <a:p>
                      <a:pPr marL="0" algn="l" defTabSz="1097280" rtl="0" eaLnBrk="1" latinLnBrk="0" hangingPunct="1"/>
                      <a:r>
                        <a:rPr lang="en-US" sz="2160" kern="1200" dirty="0">
                          <a:solidFill>
                            <a:schemeClr val="dk1"/>
                          </a:solidFill>
                          <a:latin typeface="+mn-lt"/>
                          <a:ea typeface="+mn-ea"/>
                          <a:cs typeface="+mn-cs"/>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endParaRPr lang="en-US" sz="216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1097280" rtl="0" eaLnBrk="1" latinLnBrk="0" hangingPunct="1"/>
                      <a:r>
                        <a:rPr lang="en-US" sz="2160" kern="1200" dirty="0">
                          <a:solidFill>
                            <a:schemeClr val="dk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244636"/>
                  </a:ext>
                </a:extLst>
              </a:tr>
              <a:tr h="370840">
                <a:tc>
                  <a:txBody>
                    <a:bodyPr/>
                    <a:lstStyle/>
                    <a:p>
                      <a:r>
                        <a:rPr lang="en-US" b="1" dirty="0"/>
                        <a:t>Total Numerator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624913"/>
                  </a:ext>
                </a:extLst>
              </a:tr>
            </a:tbl>
          </a:graphicData>
        </a:graphic>
      </p:graphicFrame>
      <p:sp>
        <p:nvSpPr>
          <p:cNvPr id="3" name="TextBox 2">
            <a:extLst>
              <a:ext uri="{FF2B5EF4-FFF2-40B4-BE49-F238E27FC236}">
                <a16:creationId xmlns:a16="http://schemas.microsoft.com/office/drawing/2014/main" id="{32D067B8-29B3-C18D-3EE9-C01C0C8D83A8}"/>
              </a:ext>
            </a:extLst>
          </p:cNvPr>
          <p:cNvSpPr txBox="1"/>
          <p:nvPr/>
        </p:nvSpPr>
        <p:spPr>
          <a:xfrm>
            <a:off x="1052445" y="6850921"/>
            <a:ext cx="12678548" cy="369332"/>
          </a:xfrm>
          <a:prstGeom prst="rect">
            <a:avLst/>
          </a:prstGeom>
          <a:noFill/>
        </p:spPr>
        <p:txBody>
          <a:bodyPr wrap="square" rtlCol="0">
            <a:spAutoFit/>
          </a:bodyPr>
          <a:lstStyle/>
          <a:p>
            <a:r>
              <a:rPr lang="en-US" b="1" dirty="0"/>
              <a:t>*First contact at the end of the 11</a:t>
            </a:r>
            <a:r>
              <a:rPr lang="en-US" b="1" baseline="30000" dirty="0"/>
              <a:t>th</a:t>
            </a:r>
            <a:r>
              <a:rPr lang="en-US" b="1" dirty="0"/>
              <a:t> month of the MY and not seen again for initial evaluation. </a:t>
            </a:r>
          </a:p>
        </p:txBody>
      </p:sp>
    </p:spTree>
    <p:extLst>
      <p:ext uri="{BB962C8B-B14F-4D97-AF65-F5344CB8AC3E}">
        <p14:creationId xmlns:p14="http://schemas.microsoft.com/office/powerpoint/2010/main" val="3936048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a:xfrm>
            <a:off x="969263" y="676656"/>
            <a:ext cx="12481265" cy="1408239"/>
          </a:xfrm>
        </p:spPr>
        <p:txBody>
          <a:bodyPr>
            <a:normAutofit/>
          </a:bodyPr>
          <a:lstStyle/>
          <a:p>
            <a:r>
              <a:rPr lang="en-US" dirty="0"/>
              <a:t>Example of IEVAL Calculation –The Equation Metric #2</a:t>
            </a:r>
            <a:br>
              <a:rPr lang="en-US" dirty="0"/>
            </a:br>
            <a:r>
              <a:rPr lang="en-US" dirty="0"/>
              <a:t>Stratified by age</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a:bodyPr>
          <a:lstStyle/>
          <a:p>
            <a:r>
              <a:rPr lang="en-US" dirty="0"/>
              <a:t>Quality Metric, the mean number of days until initial evaluation for new consumers, by payer status: </a:t>
            </a:r>
          </a:p>
          <a:p>
            <a:r>
              <a:rPr lang="en-US" dirty="0"/>
              <a:t>	Medicaid: 66/3 = 33days</a:t>
            </a:r>
          </a:p>
          <a:p>
            <a:r>
              <a:rPr lang="en-US" dirty="0"/>
              <a:t>	Medicare &amp; Medicaid: 72/7 = 10.3 days</a:t>
            </a:r>
          </a:p>
          <a:p>
            <a:r>
              <a:rPr lang="en-US" dirty="0"/>
              <a:t>	Neither: 38/3 = 12.7 days </a:t>
            </a:r>
          </a:p>
          <a:p>
            <a:r>
              <a:rPr lang="en-US" dirty="0"/>
              <a:t>	Total: 138/10 = 13.8 days</a:t>
            </a:r>
          </a:p>
          <a:p>
            <a:r>
              <a:rPr lang="en-US" dirty="0"/>
              <a:t>Metrics interpretation: For the new consumers aged 18 years and older in the eligible population, an average of 10.3 days elapsed until initial evaluation; whereas those consumers aged 12-17 years had 33 days on average before an initial evaluation.</a:t>
            </a:r>
          </a:p>
        </p:txBody>
      </p:sp>
    </p:spTree>
    <p:extLst>
      <p:ext uri="{BB962C8B-B14F-4D97-AF65-F5344CB8AC3E}">
        <p14:creationId xmlns:p14="http://schemas.microsoft.com/office/powerpoint/2010/main" val="96460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D38E-BDEB-D49D-9C1E-01FA80B6661D}"/>
              </a:ext>
            </a:extLst>
          </p:cNvPr>
          <p:cNvSpPr>
            <a:spLocks noGrp="1"/>
          </p:cNvSpPr>
          <p:nvPr>
            <p:ph type="ctrTitle"/>
          </p:nvPr>
        </p:nvSpPr>
        <p:spPr/>
        <p:txBody>
          <a:bodyPr/>
          <a:lstStyle/>
          <a:p>
            <a:r>
              <a:rPr lang="en-US" dirty="0"/>
              <a:t>Disclaimer </a:t>
            </a:r>
          </a:p>
        </p:txBody>
      </p:sp>
      <p:sp>
        <p:nvSpPr>
          <p:cNvPr id="3" name="Text Placeholder 2">
            <a:extLst>
              <a:ext uri="{FF2B5EF4-FFF2-40B4-BE49-F238E27FC236}">
                <a16:creationId xmlns:a16="http://schemas.microsoft.com/office/drawing/2014/main" id="{478666F9-6C42-8F43-5222-689D8813D8E0}"/>
              </a:ext>
            </a:extLst>
          </p:cNvPr>
          <p:cNvSpPr>
            <a:spLocks noGrp="1"/>
          </p:cNvSpPr>
          <p:nvPr>
            <p:ph type="body" sz="quarter" idx="10"/>
          </p:nvPr>
        </p:nvSpPr>
        <p:spPr>
          <a:xfrm>
            <a:off x="969264" y="1990218"/>
            <a:ext cx="11534775" cy="4154488"/>
          </a:xfrm>
        </p:spPr>
        <p:txBody>
          <a:bodyPr>
            <a:normAutofit lnSpcReduction="10000"/>
          </a:bodyPr>
          <a:lstStyle/>
          <a:p>
            <a:pPr marL="0" marR="0">
              <a:spcBef>
                <a:spcPts val="0"/>
              </a:spcBef>
              <a:spcAft>
                <a:spcPts val="600"/>
              </a:spcAft>
            </a:pPr>
            <a:r>
              <a:rPr lang="en-US" dirty="0">
                <a:solidFill>
                  <a:srgbClr val="000000"/>
                </a:solidFill>
                <a:effectLst/>
                <a:latin typeface="Ekster" panose="02000500030000020000"/>
                <a:ea typeface="Times New Roman" panose="02020603050405020304" pitchFamily="18" charset="0"/>
                <a:cs typeface="Arial" panose="020B0604020202020204" pitchFamily="34" charset="0"/>
              </a:rPr>
              <a:t>Please remember, we do our best to provide you with the most accurate information possible in the BH LED CCBHC Measure Framework according to the </a:t>
            </a:r>
            <a:r>
              <a:rPr lang="en-US" i="1" dirty="0">
                <a:solidFill>
                  <a:srgbClr val="000000"/>
                </a:solidFill>
                <a:effectLst/>
                <a:latin typeface="Ekster" panose="02000500030000020000"/>
                <a:ea typeface="Times New Roman" panose="02020603050405020304" pitchFamily="18" charset="0"/>
                <a:cs typeface="Arial" panose="020B0604020202020204" pitchFamily="34" charset="0"/>
              </a:rPr>
              <a:t>CMS SAMHSA Metrics and Quality Measures for Behavioral Health Clinics Technical Specifications and Resource Manual</a:t>
            </a:r>
            <a:r>
              <a:rPr lang="en-US" dirty="0">
                <a:solidFill>
                  <a:srgbClr val="000000"/>
                </a:solidFill>
                <a:effectLst/>
                <a:latin typeface="Ekster" panose="02000500030000020000"/>
                <a:ea typeface="Times New Roman" panose="02020603050405020304" pitchFamily="18" charset="0"/>
                <a:cs typeface="Arial" panose="020B0604020202020204" pitchFamily="34" charset="0"/>
              </a:rPr>
              <a:t> volumes 1 and 2. It is ultimately your responsibility to fully understand and comply with the final rules and regulations of the </a:t>
            </a:r>
            <a:r>
              <a:rPr lang="en-US" i="1" dirty="0">
                <a:solidFill>
                  <a:srgbClr val="000000"/>
                </a:solidFill>
                <a:effectLst/>
                <a:latin typeface="Ekster" panose="02000500030000020000"/>
                <a:ea typeface="Times New Roman" panose="02020603050405020304" pitchFamily="18" charset="0"/>
                <a:cs typeface="Arial" panose="020B0604020202020204" pitchFamily="34" charset="0"/>
              </a:rPr>
              <a:t>Certified Community Behavioral Health Clinic Demonstration Project</a:t>
            </a:r>
            <a:r>
              <a:rPr lang="en-US" dirty="0">
                <a:solidFill>
                  <a:srgbClr val="000000"/>
                </a:solidFill>
                <a:effectLst/>
                <a:latin typeface="Ekster" panose="02000500030000020000"/>
                <a:ea typeface="Times New Roman" panose="02020603050405020304" pitchFamily="18" charset="0"/>
                <a:cs typeface="Arial" panose="020B0604020202020204" pitchFamily="34" charset="0"/>
              </a:rPr>
              <a:t>.</a:t>
            </a:r>
          </a:p>
          <a:p>
            <a:pPr marL="0" marR="0">
              <a:spcBef>
                <a:spcPts val="0"/>
              </a:spcBef>
              <a:spcAft>
                <a:spcPts val="600"/>
              </a:spcAft>
            </a:pPr>
            <a:r>
              <a:rPr lang="en-US" dirty="0">
                <a:solidFill>
                  <a:srgbClr val="000000"/>
                </a:solidFill>
                <a:effectLst/>
                <a:latin typeface="Ekster" panose="02000500030000020000"/>
                <a:ea typeface="Times New Roman" panose="02020603050405020304" pitchFamily="18" charset="0"/>
                <a:cs typeface="Arial" panose="020B0604020202020204" pitchFamily="34" charset="0"/>
              </a:rPr>
              <a:t>We highly recommend each person consult the materials available from the SAMSHA website regarding the CCBHC Demonstration project  and SAMHSA Expansion grants as well as guidance from your state CCBHC office.</a:t>
            </a:r>
          </a:p>
          <a:p>
            <a:pPr marL="0" marR="0">
              <a:spcBef>
                <a:spcPts val="0"/>
              </a:spcBef>
              <a:spcAft>
                <a:spcPts val="600"/>
              </a:spcAft>
            </a:pPr>
            <a:r>
              <a:rPr lang="en-US" dirty="0">
                <a:solidFill>
                  <a:srgbClr val="000000"/>
                </a:solidFill>
                <a:effectLst/>
                <a:latin typeface="Ekster" panose="02000500030000020000"/>
                <a:ea typeface="Times New Roman" panose="02020603050405020304" pitchFamily="18" charset="0"/>
                <a:cs typeface="Arial" panose="020B0604020202020204" pitchFamily="34" charset="0"/>
              </a:rPr>
              <a:t>Under no circumstances shall anyone associated with Qualifacts Systems, </a:t>
            </a:r>
            <a:r>
              <a:rPr lang="en-US" dirty="0">
                <a:solidFill>
                  <a:srgbClr val="000000"/>
                </a:solidFill>
                <a:latin typeface="Ekster" panose="02000500030000020000"/>
                <a:ea typeface="Times New Roman" panose="02020603050405020304" pitchFamily="18" charset="0"/>
                <a:cs typeface="Arial" panose="020B0604020202020204" pitchFamily="34" charset="0"/>
              </a:rPr>
              <a:t>LLC.</a:t>
            </a:r>
            <a:r>
              <a:rPr lang="en-US" dirty="0">
                <a:solidFill>
                  <a:srgbClr val="000000"/>
                </a:solidFill>
                <a:effectLst/>
                <a:latin typeface="Ekster" panose="02000500030000020000"/>
                <a:ea typeface="Times New Roman" panose="02020603050405020304" pitchFamily="18" charset="0"/>
                <a:cs typeface="Arial" panose="020B0604020202020204" pitchFamily="34" charset="0"/>
              </a:rPr>
              <a:t>, be liable for any incidental, indirect, consequential, or special damages or loss of any kind including those resulting from the CCBHC revenue or bonus payments. It is important that each CCBHC understand they are ultimately responsible for the data they submit.</a:t>
            </a:r>
          </a:p>
          <a:p>
            <a:endParaRPr lang="en-US" dirty="0"/>
          </a:p>
        </p:txBody>
      </p:sp>
    </p:spTree>
    <p:extLst>
      <p:ext uri="{BB962C8B-B14F-4D97-AF65-F5344CB8AC3E}">
        <p14:creationId xmlns:p14="http://schemas.microsoft.com/office/powerpoint/2010/main" val="2135001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WCC-BH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 </a:t>
            </a:r>
            <a:r>
              <a:rPr lang="en-US" dirty="0">
                <a:solidFill>
                  <a:srgbClr val="000000"/>
                </a:solidFill>
                <a:latin typeface="+mn-lt"/>
              </a:rPr>
              <a:t>The percentage of children ages 3 to 17 who had an outpatient visit with a primary care practitioner (PCP) of obstetrical/gynecological (OB/GYN) practitioner and who had evidence of body mass index (BMI) percentile documentation during the measurement year. </a:t>
            </a:r>
          </a:p>
          <a:p>
            <a:pPr indent="-228600" defTabSz="914400">
              <a:buFont typeface="Arial" panose="020B0604020202020204" pitchFamily="34" charset="0"/>
              <a:buChar char="•"/>
            </a:pPr>
            <a:r>
              <a:rPr lang="en-US" dirty="0">
                <a:solidFill>
                  <a:srgbClr val="000000"/>
                </a:solidFill>
                <a:latin typeface="+mn-lt"/>
              </a:rPr>
              <a:t>Because BMI norms for youth vary with age and gender, this measure evaluates whether the BMI percentile is assessed rather than the absolute BMI value.  </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is the measurement year. Hypertension diagnosis: Confirm anytime during the enrollee’s history on or before the first six months of the measurement year. </a:t>
            </a:r>
          </a:p>
        </p:txBody>
      </p:sp>
    </p:spTree>
    <p:extLst>
      <p:ext uri="{BB962C8B-B14F-4D97-AF65-F5344CB8AC3E}">
        <p14:creationId xmlns:p14="http://schemas.microsoft.com/office/powerpoint/2010/main" val="945646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F193A9-A86E-EEA4-980C-676FE75977AE}"/>
              </a:ext>
            </a:extLst>
          </p:cNvPr>
          <p:cNvSpPr/>
          <p:nvPr/>
        </p:nvSpPr>
        <p:spPr>
          <a:xfrm>
            <a:off x="4758853" y="1467367"/>
            <a:ext cx="2411711" cy="18678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BMI percentile in EHR during measurement year</a:t>
            </a:r>
          </a:p>
        </p:txBody>
      </p:sp>
      <p:sp>
        <p:nvSpPr>
          <p:cNvPr id="5" name="Oval 4">
            <a:extLst>
              <a:ext uri="{FF2B5EF4-FFF2-40B4-BE49-F238E27FC236}">
                <a16:creationId xmlns:a16="http://schemas.microsoft.com/office/drawing/2014/main" id="{E9944CAE-4687-C02E-F21B-D2580F34FA29}"/>
              </a:ext>
            </a:extLst>
          </p:cNvPr>
          <p:cNvSpPr/>
          <p:nvPr/>
        </p:nvSpPr>
        <p:spPr>
          <a:xfrm>
            <a:off x="10188318" y="2004017"/>
            <a:ext cx="2087580" cy="2067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BMI percentile not in EHR</a:t>
            </a:r>
          </a:p>
        </p:txBody>
      </p:sp>
      <p:sp>
        <p:nvSpPr>
          <p:cNvPr id="6" name="TextBox 5">
            <a:extLst>
              <a:ext uri="{FF2B5EF4-FFF2-40B4-BE49-F238E27FC236}">
                <a16:creationId xmlns:a16="http://schemas.microsoft.com/office/drawing/2014/main" id="{69D00F64-14B2-0703-478B-CBC9E87A97A7}"/>
              </a:ext>
            </a:extLst>
          </p:cNvPr>
          <p:cNvSpPr txBox="1"/>
          <p:nvPr/>
        </p:nvSpPr>
        <p:spPr>
          <a:xfrm>
            <a:off x="914547" y="873705"/>
            <a:ext cx="2547706" cy="400110"/>
          </a:xfrm>
          <a:prstGeom prst="rect">
            <a:avLst/>
          </a:prstGeom>
          <a:noFill/>
        </p:spPr>
        <p:txBody>
          <a:bodyPr wrap="square" rtlCol="0">
            <a:spAutoFit/>
          </a:bodyPr>
          <a:lstStyle/>
          <a:p>
            <a:r>
              <a:rPr lang="en-US" sz="2000" b="1" dirty="0">
                <a:solidFill>
                  <a:schemeClr val="accent3"/>
                </a:solidFill>
                <a:latin typeface="Ekster"/>
              </a:rPr>
              <a:t>NUMERATOR</a:t>
            </a:r>
            <a:endParaRPr lang="en-US" sz="2000" dirty="0">
              <a:solidFill>
                <a:schemeClr val="accent3"/>
              </a:solidFill>
              <a:latin typeface="Ekster"/>
            </a:endParaRPr>
          </a:p>
        </p:txBody>
      </p:sp>
      <p:sp>
        <p:nvSpPr>
          <p:cNvPr id="8" name="TextBox 7">
            <a:extLst>
              <a:ext uri="{FF2B5EF4-FFF2-40B4-BE49-F238E27FC236}">
                <a16:creationId xmlns:a16="http://schemas.microsoft.com/office/drawing/2014/main" id="{44969071-90DB-53F1-3198-A121F74708B2}"/>
              </a:ext>
            </a:extLst>
          </p:cNvPr>
          <p:cNvSpPr txBox="1"/>
          <p:nvPr/>
        </p:nvSpPr>
        <p:spPr>
          <a:xfrm>
            <a:off x="344557" y="304800"/>
            <a:ext cx="5287617" cy="400110"/>
          </a:xfrm>
          <a:prstGeom prst="rect">
            <a:avLst/>
          </a:prstGeom>
          <a:noFill/>
        </p:spPr>
        <p:txBody>
          <a:bodyPr wrap="square" rtlCol="0">
            <a:spAutoFit/>
          </a:bodyPr>
          <a:lstStyle/>
          <a:p>
            <a:r>
              <a:rPr lang="en-US" sz="2000" b="1" dirty="0">
                <a:latin typeface="Ekster" panose="02000500030000020000"/>
              </a:rPr>
              <a:t>MEASURE FRAMEWORK: WCC-BH </a:t>
            </a:r>
          </a:p>
        </p:txBody>
      </p:sp>
      <p:cxnSp>
        <p:nvCxnSpPr>
          <p:cNvPr id="10" name="Straight Connector 9">
            <a:extLst>
              <a:ext uri="{FF2B5EF4-FFF2-40B4-BE49-F238E27FC236}">
                <a16:creationId xmlns:a16="http://schemas.microsoft.com/office/drawing/2014/main" id="{E3320735-03A8-C867-22A7-9B359C4B53D7}"/>
              </a:ext>
            </a:extLst>
          </p:cNvPr>
          <p:cNvCxnSpPr>
            <a:cxnSpLocks/>
          </p:cNvCxnSpPr>
          <p:nvPr/>
        </p:nvCxnSpPr>
        <p:spPr>
          <a:xfrm>
            <a:off x="914547" y="4280452"/>
            <a:ext cx="12965226"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F132B5A-FE82-EAB0-D5D5-2DBFAC0EF1C6}"/>
              </a:ext>
            </a:extLst>
          </p:cNvPr>
          <p:cNvSpPr txBox="1"/>
          <p:nvPr/>
        </p:nvSpPr>
        <p:spPr>
          <a:xfrm>
            <a:off x="914547" y="4403222"/>
            <a:ext cx="2547706" cy="400110"/>
          </a:xfrm>
          <a:prstGeom prst="rect">
            <a:avLst/>
          </a:prstGeom>
          <a:noFill/>
        </p:spPr>
        <p:txBody>
          <a:bodyPr wrap="square" rtlCol="0">
            <a:spAutoFit/>
          </a:bodyPr>
          <a:lstStyle/>
          <a:p>
            <a:r>
              <a:rPr lang="en-US" sz="2000" b="1" dirty="0">
                <a:solidFill>
                  <a:schemeClr val="accent3"/>
                </a:solidFill>
                <a:latin typeface="Ekster"/>
              </a:rPr>
              <a:t>DENOMINATOR</a:t>
            </a:r>
            <a:endParaRPr lang="en-US" sz="2000" dirty="0">
              <a:solidFill>
                <a:schemeClr val="accent3"/>
              </a:solidFill>
              <a:latin typeface="Ekster"/>
            </a:endParaRPr>
          </a:p>
        </p:txBody>
      </p:sp>
      <p:sp>
        <p:nvSpPr>
          <p:cNvPr id="14" name="TextBox 13">
            <a:extLst>
              <a:ext uri="{FF2B5EF4-FFF2-40B4-BE49-F238E27FC236}">
                <a16:creationId xmlns:a16="http://schemas.microsoft.com/office/drawing/2014/main" id="{B9B0D111-9472-A0B7-DABD-94357065048B}"/>
              </a:ext>
            </a:extLst>
          </p:cNvPr>
          <p:cNvSpPr txBox="1"/>
          <p:nvPr/>
        </p:nvSpPr>
        <p:spPr>
          <a:xfrm>
            <a:off x="11050181" y="5069986"/>
            <a:ext cx="2747847" cy="1631216"/>
          </a:xfrm>
          <a:prstGeom prst="rect">
            <a:avLst/>
          </a:prstGeom>
          <a:noFill/>
          <a:ln>
            <a:solidFill>
              <a:srgbClr val="262626"/>
            </a:solidFill>
          </a:ln>
        </p:spPr>
        <p:txBody>
          <a:bodyPr wrap="square" rtlCol="0">
            <a:spAutoFit/>
          </a:bodyPr>
          <a:lstStyle/>
          <a:p>
            <a:r>
              <a:rPr lang="en-US" sz="2000" b="1" dirty="0">
                <a:latin typeface="Ekster" panose="02000500030000020000"/>
              </a:rPr>
              <a:t>Exclusion (optional)</a:t>
            </a:r>
            <a:r>
              <a:rPr lang="en-US" sz="2000" dirty="0">
                <a:latin typeface="Ekster" panose="02000500030000020000"/>
              </a:rPr>
              <a:t>: Consumers who have a diagnosis of pregnancy during the measurement year.</a:t>
            </a:r>
          </a:p>
        </p:txBody>
      </p:sp>
      <p:sp>
        <p:nvSpPr>
          <p:cNvPr id="15" name="TextBox 14">
            <a:extLst>
              <a:ext uri="{FF2B5EF4-FFF2-40B4-BE49-F238E27FC236}">
                <a16:creationId xmlns:a16="http://schemas.microsoft.com/office/drawing/2014/main" id="{DA5A38D5-6534-25AB-BBAA-3577ECC89071}"/>
              </a:ext>
            </a:extLst>
          </p:cNvPr>
          <p:cNvSpPr txBox="1"/>
          <p:nvPr/>
        </p:nvSpPr>
        <p:spPr>
          <a:xfrm>
            <a:off x="3453248" y="7494437"/>
            <a:ext cx="7778860" cy="36933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sp>
        <p:nvSpPr>
          <p:cNvPr id="16" name="Parallelogram 15">
            <a:extLst>
              <a:ext uri="{FF2B5EF4-FFF2-40B4-BE49-F238E27FC236}">
                <a16:creationId xmlns:a16="http://schemas.microsoft.com/office/drawing/2014/main" id="{C5584FC8-F3F4-B5EE-8137-F5B66C0AEC94}"/>
              </a:ext>
            </a:extLst>
          </p:cNvPr>
          <p:cNvSpPr/>
          <p:nvPr/>
        </p:nvSpPr>
        <p:spPr>
          <a:xfrm>
            <a:off x="792663" y="5156019"/>
            <a:ext cx="2747847" cy="1595419"/>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Seen at BHC at least once during measurement period</a:t>
            </a:r>
          </a:p>
        </p:txBody>
      </p:sp>
      <p:sp>
        <p:nvSpPr>
          <p:cNvPr id="17" name="Parallelogram 16">
            <a:extLst>
              <a:ext uri="{FF2B5EF4-FFF2-40B4-BE49-F238E27FC236}">
                <a16:creationId xmlns:a16="http://schemas.microsoft.com/office/drawing/2014/main" id="{6808E3A6-A146-D2EE-5BE3-47AB63FBA25B}"/>
              </a:ext>
            </a:extLst>
          </p:cNvPr>
          <p:cNvSpPr/>
          <p:nvPr/>
        </p:nvSpPr>
        <p:spPr>
          <a:xfrm>
            <a:off x="3976227" y="5156019"/>
            <a:ext cx="2747847" cy="1545183"/>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Age  3 to 17 at end </a:t>
            </a:r>
            <a:r>
              <a:rPr lang="en-US" sz="2000">
                <a:solidFill>
                  <a:schemeClr val="bg2"/>
                </a:solidFill>
                <a:latin typeface="Ekster" panose="02000500030000020000"/>
              </a:rPr>
              <a:t>of measurement </a:t>
            </a:r>
            <a:r>
              <a:rPr lang="en-US" sz="2000" dirty="0">
                <a:solidFill>
                  <a:schemeClr val="bg2"/>
                </a:solidFill>
                <a:latin typeface="Ekster" panose="02000500030000020000"/>
              </a:rPr>
              <a:t>period</a:t>
            </a:r>
          </a:p>
        </p:txBody>
      </p:sp>
      <p:sp>
        <p:nvSpPr>
          <p:cNvPr id="18" name="Parallelogram 17">
            <a:extLst>
              <a:ext uri="{FF2B5EF4-FFF2-40B4-BE49-F238E27FC236}">
                <a16:creationId xmlns:a16="http://schemas.microsoft.com/office/drawing/2014/main" id="{0C5AD9F5-F4B8-CC51-CB37-CD599CD00007}"/>
              </a:ext>
            </a:extLst>
          </p:cNvPr>
          <p:cNvSpPr/>
          <p:nvPr/>
        </p:nvSpPr>
        <p:spPr>
          <a:xfrm>
            <a:off x="7170564" y="5066165"/>
            <a:ext cx="2747847" cy="1545183"/>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Has an OP visit with PCP or OB/GYN during measurement period</a:t>
            </a:r>
          </a:p>
        </p:txBody>
      </p:sp>
      <p:sp>
        <p:nvSpPr>
          <p:cNvPr id="19" name="Minus Sign 18">
            <a:extLst>
              <a:ext uri="{FF2B5EF4-FFF2-40B4-BE49-F238E27FC236}">
                <a16:creationId xmlns:a16="http://schemas.microsoft.com/office/drawing/2014/main" id="{C9902944-A94A-8C3B-98D1-5EB05941B162}"/>
              </a:ext>
            </a:extLst>
          </p:cNvPr>
          <p:cNvSpPr/>
          <p:nvPr/>
        </p:nvSpPr>
        <p:spPr>
          <a:xfrm>
            <a:off x="9666891" y="5561754"/>
            <a:ext cx="1214379" cy="7337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F02F5A27-AA53-0E4F-5C1A-CB8640534865}"/>
              </a:ext>
            </a:extLst>
          </p:cNvPr>
          <p:cNvSpPr/>
          <p:nvPr/>
        </p:nvSpPr>
        <p:spPr>
          <a:xfrm>
            <a:off x="3228910" y="5614629"/>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4" name="Plus Sign 23">
            <a:extLst>
              <a:ext uri="{FF2B5EF4-FFF2-40B4-BE49-F238E27FC236}">
                <a16:creationId xmlns:a16="http://schemas.microsoft.com/office/drawing/2014/main" id="{7DA86F65-B6EA-14C4-6209-181F57C6EC3F}"/>
              </a:ext>
            </a:extLst>
          </p:cNvPr>
          <p:cNvSpPr/>
          <p:nvPr/>
        </p:nvSpPr>
        <p:spPr>
          <a:xfrm>
            <a:off x="6458804" y="5509653"/>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cxnSp>
        <p:nvCxnSpPr>
          <p:cNvPr id="32" name="Connector: Elbow 31">
            <a:extLst>
              <a:ext uri="{FF2B5EF4-FFF2-40B4-BE49-F238E27FC236}">
                <a16:creationId xmlns:a16="http://schemas.microsoft.com/office/drawing/2014/main" id="{DF8155D9-26EB-22CE-A417-0E5F59D1B523}"/>
              </a:ext>
            </a:extLst>
          </p:cNvPr>
          <p:cNvCxnSpPr>
            <a:stCxn id="4" idx="2"/>
          </p:cNvCxnSpPr>
          <p:nvPr/>
        </p:nvCxnSpPr>
        <p:spPr>
          <a:xfrm rot="16200000" flipH="1">
            <a:off x="8002743" y="1297143"/>
            <a:ext cx="560962" cy="4637030"/>
          </a:xfrm>
          <a:prstGeom prst="bentConnector2">
            <a:avLst/>
          </a:prstGeom>
          <a:ln w="28575" cap="flat" cmpd="sng" algn="ctr">
            <a:solidFill>
              <a:schemeClr val="accent4"/>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TextBox 32">
            <a:extLst>
              <a:ext uri="{FF2B5EF4-FFF2-40B4-BE49-F238E27FC236}">
                <a16:creationId xmlns:a16="http://schemas.microsoft.com/office/drawing/2014/main" id="{24541175-407C-1AFE-0A13-119118294578}"/>
              </a:ext>
            </a:extLst>
          </p:cNvPr>
          <p:cNvSpPr txBox="1"/>
          <p:nvPr/>
        </p:nvSpPr>
        <p:spPr>
          <a:xfrm>
            <a:off x="3429169" y="5871946"/>
            <a:ext cx="758090" cy="369332"/>
          </a:xfrm>
          <a:prstGeom prst="rect">
            <a:avLst/>
          </a:prstGeom>
          <a:noFill/>
        </p:spPr>
        <p:txBody>
          <a:bodyPr wrap="square" rtlCol="0">
            <a:spAutoFit/>
          </a:bodyPr>
          <a:lstStyle/>
          <a:p>
            <a:r>
              <a:rPr lang="en-US" dirty="0">
                <a:solidFill>
                  <a:schemeClr val="bg2"/>
                </a:solidFill>
              </a:rPr>
              <a:t>AND</a:t>
            </a:r>
          </a:p>
        </p:txBody>
      </p:sp>
      <p:sp>
        <p:nvSpPr>
          <p:cNvPr id="34" name="TextBox 33">
            <a:extLst>
              <a:ext uri="{FF2B5EF4-FFF2-40B4-BE49-F238E27FC236}">
                <a16:creationId xmlns:a16="http://schemas.microsoft.com/office/drawing/2014/main" id="{0ACE9BEF-9A08-890B-E1B6-386AB6451A57}"/>
              </a:ext>
            </a:extLst>
          </p:cNvPr>
          <p:cNvSpPr txBox="1"/>
          <p:nvPr/>
        </p:nvSpPr>
        <p:spPr>
          <a:xfrm>
            <a:off x="6669836" y="5769061"/>
            <a:ext cx="758090" cy="369332"/>
          </a:xfrm>
          <a:prstGeom prst="rect">
            <a:avLst/>
          </a:prstGeom>
          <a:noFill/>
        </p:spPr>
        <p:txBody>
          <a:bodyPr wrap="square" rtlCol="0">
            <a:spAutoFit/>
          </a:bodyPr>
          <a:lstStyle/>
          <a:p>
            <a:r>
              <a:rPr lang="en-US" dirty="0">
                <a:solidFill>
                  <a:schemeClr val="bg2"/>
                </a:solidFill>
              </a:rPr>
              <a:t>AND</a:t>
            </a:r>
          </a:p>
        </p:txBody>
      </p:sp>
    </p:spTree>
    <p:extLst>
      <p:ext uri="{BB962C8B-B14F-4D97-AF65-F5344CB8AC3E}">
        <p14:creationId xmlns:p14="http://schemas.microsoft.com/office/powerpoint/2010/main" val="3909988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mj-lt"/>
                <a:ea typeface="+mj-ea"/>
                <a:cs typeface="+mj-cs"/>
              </a:rPr>
              <a:t>WCC-BH</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39016" y="1510160"/>
            <a:ext cx="7315200" cy="3416320"/>
          </a:xfrm>
          <a:prstGeom prst="rect">
            <a:avLst/>
          </a:prstGeom>
          <a:noFill/>
        </p:spPr>
        <p:txBody>
          <a:bodyPr wrap="square">
            <a:spAutoFit/>
          </a:bodyPr>
          <a:lstStyle/>
          <a:p>
            <a:r>
              <a:rPr lang="en-US" sz="3600" b="1" dirty="0">
                <a:latin typeface="Ekster" panose="02000500030000020000"/>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panose="02000500030000020000"/>
              </a:rPr>
              <a:t>BMI percentile </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524931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WCC-BH</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4" y="2398643"/>
            <a:ext cx="9727096" cy="4399721"/>
          </a:xfrm>
        </p:spPr>
        <p:txBody>
          <a:bodyPr>
            <a:normAutofit fontScale="92500"/>
          </a:bodyPr>
          <a:lstStyle/>
          <a:p>
            <a:pPr marL="342900" indent="-342900">
              <a:buFont typeface="Arial" panose="020B0604020202020204" pitchFamily="34" charset="0"/>
              <a:buChar char="•"/>
            </a:pPr>
            <a:r>
              <a:rPr lang="en-US" dirty="0"/>
              <a:t>Because BMI norms for youth vary with age and gender, this measure evaluates whether BMI percentile is assessed rather than the absolute BMI value. Having evidence that the BMI percentile was present within the EHR during the measurement period will vary by EHR. </a:t>
            </a:r>
          </a:p>
          <a:p>
            <a:pPr marL="1165860" lvl="1" indent="-342900"/>
            <a:r>
              <a:rPr lang="en-US" sz="2400" dirty="0"/>
              <a:t>Be sure to have an audit trail to demonstrate that in fact the BMI percentile was present in the EHR during the measurement period.</a:t>
            </a:r>
          </a:p>
          <a:p>
            <a:pPr marL="342900" indent="-342900">
              <a:buFont typeface="Arial" panose="020B0604020202020204" pitchFamily="34" charset="0"/>
              <a:buChar char="•"/>
            </a:pPr>
            <a:r>
              <a:rPr lang="en-US" dirty="0"/>
              <a:t>A BMI percentile is included in the numerator count if the specified documentation is present, regardless of the primary intent of the visit. A BMI without a percentile is not acceptable for inclusion in the numerator count. </a:t>
            </a:r>
          </a:p>
          <a:p>
            <a:pPr marL="342900" indent="-342900">
              <a:buFont typeface="Arial" panose="020B0604020202020204" pitchFamily="34" charset="0"/>
              <a:buChar char="•"/>
            </a:pPr>
            <a:r>
              <a:rPr lang="en-US" dirty="0"/>
              <a:t>The height, weight, and BMI must be from the same data source. </a:t>
            </a:r>
          </a:p>
          <a:p>
            <a:pPr marL="342900" indent="-342900">
              <a:buFont typeface="Arial" panose="020B0604020202020204" pitchFamily="34" charset="0"/>
              <a:buChar char="•"/>
            </a:pPr>
            <a:r>
              <a:rPr lang="en-US" dirty="0"/>
              <a:t>The height and weight measurement should be taken during the measurement year.</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36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WCC-BH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2338696661"/>
              </p:ext>
            </p:extLst>
          </p:nvPr>
        </p:nvGraphicFramePr>
        <p:xfrm>
          <a:off x="969264" y="1577341"/>
          <a:ext cx="13081767" cy="5586164"/>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46468">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891023">
                <a:tc>
                  <a:txBody>
                    <a:bodyPr/>
                    <a:lstStyle/>
                    <a:p>
                      <a:r>
                        <a:rPr lang="en-US" sz="2900" dirty="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t>Consumers aged 3-17 years as of the end of the measurement year. Report two age stratifications and a total:</a:t>
                      </a:r>
                    </a:p>
                    <a:p>
                      <a:pPr marL="342900" indent="-342900">
                        <a:buFont typeface="Arial" panose="020B0604020202020204" pitchFamily="34" charset="0"/>
                        <a:buChar char="•"/>
                      </a:pPr>
                      <a:r>
                        <a:rPr lang="en-US" sz="2000" b="0" dirty="0"/>
                        <a:t>3 to 11</a:t>
                      </a:r>
                    </a:p>
                    <a:p>
                      <a:pPr marL="342900" indent="-342900">
                        <a:buFont typeface="Arial" panose="020B0604020202020204" pitchFamily="34" charset="0"/>
                        <a:buChar char="•"/>
                      </a:pPr>
                      <a:r>
                        <a:rPr lang="en-US" sz="2000" b="0" dirty="0"/>
                        <a:t>12 to 17</a:t>
                      </a:r>
                    </a:p>
                    <a:p>
                      <a:pPr marL="342900" indent="-342900">
                        <a:buFont typeface="Arial" panose="020B0604020202020204" pitchFamily="34" charset="0"/>
                        <a:buChar char="•"/>
                      </a:pPr>
                      <a:r>
                        <a:rPr lang="en-US" sz="2000" b="0" dirty="0"/>
                        <a:t>Total</a:t>
                      </a:r>
                    </a:p>
                    <a:p>
                      <a:r>
                        <a:rPr lang="en-US" sz="2000" b="0" dirty="0"/>
                        <a:t>The total is the sum of the age stratifications.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546468">
                <a:tc>
                  <a:txBody>
                    <a:bodyPr/>
                    <a:lstStyle/>
                    <a:p>
                      <a:r>
                        <a:rPr lang="en-US" sz="2900" dirty="0"/>
                        <a:t>Continuous Enrollment</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r h="1300010">
                <a:tc>
                  <a:txBody>
                    <a:bodyPr/>
                    <a:lstStyle/>
                    <a:p>
                      <a:r>
                        <a:rPr lang="en-US" sz="2900" dirty="0"/>
                        <a:t>Allowable Gap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No more than one gap in continuous enrollment of up to 45 days during the measurement year. To determine continuous enrollment for a consumer for whom enrollment is verified monthly, the child may not have more that a 1-month gap in coverage .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223904"/>
                  </a:ext>
                </a:extLst>
              </a:tr>
              <a:tr h="583734">
                <a:tc>
                  <a:txBody>
                    <a:bodyPr/>
                    <a:lstStyle/>
                    <a:p>
                      <a:r>
                        <a:rPr lang="en-US" sz="2900" dirty="0"/>
                        <a:t>Anchor Date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 last day of the measurement period</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100075"/>
                  </a:ext>
                </a:extLst>
              </a:tr>
              <a:tr h="583734">
                <a:tc>
                  <a:txBody>
                    <a:bodyPr/>
                    <a:lstStyle/>
                    <a:p>
                      <a:r>
                        <a:rPr lang="en-US" sz="2900" dirty="0"/>
                        <a:t>Benefits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Medical</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7541589"/>
                  </a:ext>
                </a:extLst>
              </a:tr>
            </a:tbl>
          </a:graphicData>
        </a:graphic>
      </p:graphicFrame>
    </p:spTree>
    <p:extLst>
      <p:ext uri="{BB962C8B-B14F-4D97-AF65-F5344CB8AC3E}">
        <p14:creationId xmlns:p14="http://schemas.microsoft.com/office/powerpoint/2010/main" val="672620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WCC-BH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2457792538"/>
              </p:ext>
            </p:extLst>
          </p:nvPr>
        </p:nvGraphicFramePr>
        <p:xfrm>
          <a:off x="969264" y="1577341"/>
          <a:ext cx="13081767" cy="2818948"/>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46468">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891023">
                <a:tc>
                  <a:txBody>
                    <a:bodyPr/>
                    <a:lstStyle/>
                    <a:p>
                      <a:r>
                        <a:rPr lang="en-US" sz="2900" dirty="0"/>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t>Follow the steps below to identify the eligible population:</a:t>
                      </a:r>
                    </a:p>
                    <a:p>
                      <a:r>
                        <a:rPr lang="en-US" sz="2000" b="0" dirty="0"/>
                        <a:t>Step 1: Identify consumers flagged as having been seen at the provider entity at least once during the measurement period.</a:t>
                      </a:r>
                    </a:p>
                    <a:p>
                      <a:r>
                        <a:rPr lang="en-US" sz="2000" b="0" dirty="0"/>
                        <a:t>Step2: Identify consumers from step 1 who are aged 3-17 years as of the end of the measurement year.</a:t>
                      </a:r>
                    </a:p>
                    <a:p>
                      <a:r>
                        <a:rPr lang="en-US" sz="2000" b="0" dirty="0"/>
                        <a:t>Step 3: Identify consumers from steps 2 who had an outpatient visit with a primary care practitioner of OB/GYN practitioner during the measurement year.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bl>
          </a:graphicData>
        </a:graphic>
      </p:graphicFrame>
    </p:spTree>
    <p:extLst>
      <p:ext uri="{BB962C8B-B14F-4D97-AF65-F5344CB8AC3E}">
        <p14:creationId xmlns:p14="http://schemas.microsoft.com/office/powerpoint/2010/main" val="1536410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978820"/>
          </a:xfrm>
        </p:spPr>
        <p:txBody>
          <a:bodyPr>
            <a:noAutofit/>
          </a:bodyPr>
          <a:lstStyle/>
          <a:p>
            <a:r>
              <a:rPr lang="en-US" dirty="0"/>
              <a:t>WCC-BH Numerator</a:t>
            </a:r>
            <a:br>
              <a:rPr lang="en-US" dirty="0"/>
            </a:br>
            <a:r>
              <a:rPr lang="en-US" sz="1800" dirty="0">
                <a:ea typeface="+mn-ea"/>
                <a:cs typeface="+mn-cs"/>
              </a:rPr>
              <a:t>BMI percentile during the measurement year.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36763419"/>
              </p:ext>
            </p:extLst>
          </p:nvPr>
        </p:nvGraphicFramePr>
        <p:xfrm>
          <a:off x="969264" y="1590806"/>
          <a:ext cx="13310407" cy="4734548"/>
        </p:xfrm>
        <a:graphic>
          <a:graphicData uri="http://schemas.openxmlformats.org/drawingml/2006/table">
            <a:tbl>
              <a:tblPr firstRow="1" bandRow="1">
                <a:tableStyleId>{21E4AEA4-8DFA-4A89-87EB-49C32662AFE0}</a:tableStyleId>
              </a:tblPr>
              <a:tblGrid>
                <a:gridCol w="3817245">
                  <a:extLst>
                    <a:ext uri="{9D8B030D-6E8A-4147-A177-3AD203B41FA5}">
                      <a16:colId xmlns:a16="http://schemas.microsoft.com/office/drawing/2014/main" val="2605021400"/>
                    </a:ext>
                  </a:extLst>
                </a:gridCol>
                <a:gridCol w="9493162">
                  <a:extLst>
                    <a:ext uri="{9D8B030D-6E8A-4147-A177-3AD203B41FA5}">
                      <a16:colId xmlns:a16="http://schemas.microsoft.com/office/drawing/2014/main" val="1677761269"/>
                    </a:ext>
                  </a:extLst>
                </a:gridCol>
              </a:tblGrid>
              <a:tr h="629395">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2586406">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t>Numerator Options</a:t>
                      </a:r>
                    </a:p>
                    <a:p>
                      <a:endParaRPr lang="en-US" sz="29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For those relying on medical record review rather than administrative data to calculate the numerator as part of the hybrid specification, documentation must include height, weight, and BMI percentile during the measurement year. The height, weight, and BMI percentile must be from the same data source. Either of the following meets criteria for BMI percentile: o BMI percentile OR o BMI percentile plotted on an age-growth chart Note: Only evidence of the BMI percentile or BMI percentile plotted on an age growth chart meets criteria. Note: Ranges and thresholds do not meet criteria. A distinct BMI percentile or value, if applicable, is required for numerator compliance. Documentation of &gt;99 percent or &lt; 1 percent meet criteria because a distinct BMI percentile is evident (i.e. 100 percent or 0 percent).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704298">
                <a:tc>
                  <a:txBody>
                    <a:bodyPr/>
                    <a:lstStyle/>
                    <a:p>
                      <a:r>
                        <a:rPr lang="en-US" sz="2900" dirty="0"/>
                        <a:t>Exclusions (optional)</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Consumers who have a diagnosis of pregnancy during the measurement year.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810281">
                <a:tc>
                  <a:txBody>
                    <a:bodyPr/>
                    <a:lstStyle/>
                    <a:p>
                      <a:r>
                        <a:rPr lang="en-US" sz="2900" dirty="0"/>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dk1"/>
                          </a:solidFill>
                          <a:latin typeface="+mn-lt"/>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3832646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WCC-BH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265239160"/>
              </p:ext>
            </p:extLst>
          </p:nvPr>
        </p:nvGraphicFramePr>
        <p:xfrm>
          <a:off x="899885" y="2193153"/>
          <a:ext cx="12830630" cy="2999232"/>
        </p:xfrm>
        <a:graphic>
          <a:graphicData uri="http://schemas.openxmlformats.org/drawingml/2006/table">
            <a:tbl>
              <a:tblPr firstRow="1" bandRow="1">
                <a:tableStyleId>{21E4AEA4-8DFA-4A89-87EB-49C32662AFE0}</a:tableStyleId>
              </a:tblPr>
              <a:tblGrid>
                <a:gridCol w="3454400">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t>Patients age 3-17 seen at BHC at least once during measurement period with an IP visit with PCP or OB/GYN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dirty="0"/>
                        <a:t>Exclusions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r>
                        <a:rPr lang="en-US" b="1"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200-25=175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100-10=90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50-5=45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350-40=310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bl>
          </a:graphicData>
        </a:graphic>
      </p:graphicFrame>
    </p:spTree>
    <p:extLst>
      <p:ext uri="{BB962C8B-B14F-4D97-AF65-F5344CB8AC3E}">
        <p14:creationId xmlns:p14="http://schemas.microsoft.com/office/powerpoint/2010/main" val="1537894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WCC-BH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982658689"/>
              </p:ext>
            </p:extLst>
          </p:nvPr>
        </p:nvGraphicFramePr>
        <p:xfrm>
          <a:off x="969264" y="2252941"/>
          <a:ext cx="12859658" cy="2212848"/>
        </p:xfrm>
        <a:graphic>
          <a:graphicData uri="http://schemas.openxmlformats.org/drawingml/2006/table">
            <a:tbl>
              <a:tblPr firstRow="1" bandRow="1">
                <a:tableStyleId>{21E4AEA4-8DFA-4A89-87EB-49C32662AFE0}</a:tableStyleId>
              </a:tblPr>
              <a:tblGrid>
                <a:gridCol w="3947885">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2090057">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2400" b="0" dirty="0"/>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sz="2400" b="0" dirty="0"/>
                        <a:t>BMI percentile not in EHR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pPr marL="0" algn="l" defTabSz="1097280" rtl="0" eaLnBrk="1" latinLnBrk="0" hangingPunct="1"/>
                      <a:r>
                        <a:rPr lang="en-US" sz="2400" b="0" kern="1200" dirty="0">
                          <a:solidFill>
                            <a:schemeClr val="dk1"/>
                          </a:solidFill>
                          <a:latin typeface="+mn-lt"/>
                          <a:ea typeface="+mn-ea"/>
                          <a:cs typeface="+mn-cs"/>
                        </a:rPr>
                        <a:t>BMI percentile in EHR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r h="370840">
                <a:tc>
                  <a:txBody>
                    <a:bodyPr/>
                    <a:lstStyle/>
                    <a:p>
                      <a:r>
                        <a:rPr lang="en-US" b="1" dirty="0"/>
                        <a:t>Numerator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005808"/>
                  </a:ext>
                </a:extLst>
              </a:tr>
            </a:tbl>
          </a:graphicData>
        </a:graphic>
      </p:graphicFrame>
    </p:spTree>
    <p:extLst>
      <p:ext uri="{BB962C8B-B14F-4D97-AF65-F5344CB8AC3E}">
        <p14:creationId xmlns:p14="http://schemas.microsoft.com/office/powerpoint/2010/main" val="1307953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WCC-BH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a:bodyPr>
          <a:lstStyle/>
          <a:p>
            <a:r>
              <a:rPr lang="en-US" dirty="0">
                <a:solidFill>
                  <a:schemeClr val="tx1">
                    <a:lumMod val="60000"/>
                    <a:lumOff val="40000"/>
                  </a:schemeClr>
                </a:solidFill>
              </a:rPr>
              <a:t>Quality Measure, : 	</a:t>
            </a:r>
          </a:p>
          <a:p>
            <a:r>
              <a:rPr lang="en-US" dirty="0"/>
              <a:t>	Medicaid: 100/175 = .57 = 57%</a:t>
            </a:r>
          </a:p>
          <a:p>
            <a:r>
              <a:rPr lang="en-US" dirty="0"/>
              <a:t>	Medicare &amp; Medicaid: 70/90 = .78 = 78%</a:t>
            </a:r>
          </a:p>
          <a:p>
            <a:r>
              <a:rPr lang="en-US" dirty="0"/>
              <a:t>	Neither: 40/45 = .89 = 89%</a:t>
            </a:r>
          </a:p>
          <a:p>
            <a:r>
              <a:rPr lang="en-US" dirty="0"/>
              <a:t>	Total:  210/310 = .68 = 68%</a:t>
            </a:r>
          </a:p>
          <a:p>
            <a:r>
              <a:rPr lang="en-US" dirty="0">
                <a:solidFill>
                  <a:schemeClr val="tx1">
                    <a:lumMod val="60000"/>
                    <a:lumOff val="40000"/>
                  </a:schemeClr>
                </a:solidFill>
              </a:rPr>
              <a:t>Metrics interpretation: For the Medicaid eligible population, 57 % of consumers aged 3-17 years had BMI percentile present in the EHR during the reporting period; whereas 78% with both Medicare and Medicaid and 89 % without Medicare or Medicaid (referred to as “Neither</a:t>
            </a:r>
            <a:r>
              <a:rPr lang="en-US">
                <a:solidFill>
                  <a:schemeClr val="tx1">
                    <a:lumMod val="60000"/>
                    <a:lumOff val="40000"/>
                  </a:schemeClr>
                </a:solidFill>
              </a:rPr>
              <a:t>”) aged 3-17 years had BMI percentile present in the EHR during the reporting period.</a:t>
            </a:r>
            <a:endParaRPr lang="en-US" dirty="0">
              <a:solidFill>
                <a:schemeClr val="tx1">
                  <a:lumMod val="60000"/>
                  <a:lumOff val="40000"/>
                </a:schemeClr>
              </a:solidFill>
            </a:endParaRPr>
          </a:p>
        </p:txBody>
      </p:sp>
    </p:spTree>
    <p:extLst>
      <p:ext uri="{BB962C8B-B14F-4D97-AF65-F5344CB8AC3E}">
        <p14:creationId xmlns:p14="http://schemas.microsoft.com/office/powerpoint/2010/main" val="260339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1E527-522C-BA0C-269F-113E35AAB88E}"/>
              </a:ext>
            </a:extLst>
          </p:cNvPr>
          <p:cNvSpPr>
            <a:spLocks noGrp="1"/>
          </p:cNvSpPr>
          <p:nvPr>
            <p:ph type="ctrTitle"/>
          </p:nvPr>
        </p:nvSpPr>
        <p:spPr/>
        <p:txBody>
          <a:bodyPr>
            <a:normAutofit/>
          </a:bodyPr>
          <a:lstStyle/>
          <a:p>
            <a:r>
              <a:rPr lang="en-US" dirty="0"/>
              <a:t>Measure Framework</a:t>
            </a:r>
          </a:p>
        </p:txBody>
      </p:sp>
    </p:spTree>
    <p:extLst>
      <p:ext uri="{BB962C8B-B14F-4D97-AF65-F5344CB8AC3E}">
        <p14:creationId xmlns:p14="http://schemas.microsoft.com/office/powerpoint/2010/main" val="2264087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SRA-A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 P</a:t>
            </a:r>
            <a:r>
              <a:rPr lang="en-US" dirty="0">
                <a:solidFill>
                  <a:srgbClr val="000000"/>
                </a:solidFill>
                <a:latin typeface="+mn-lt"/>
              </a:rPr>
              <a:t>ercentage of consumers aged 18 years and older with a  diagnosis of major depressive disorder with a suicide risk assessment completed during the visit in which a new diagnosis or recurrent episode was identified. </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for both the denominator and the numerator is the measurement year. </a:t>
            </a:r>
          </a:p>
        </p:txBody>
      </p:sp>
    </p:spTree>
    <p:extLst>
      <p:ext uri="{BB962C8B-B14F-4D97-AF65-F5344CB8AC3E}">
        <p14:creationId xmlns:p14="http://schemas.microsoft.com/office/powerpoint/2010/main" val="31946144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181F4-7CA0-4BFB-8E62-A51FE3F5EB1F}"/>
              </a:ext>
            </a:extLst>
          </p:cNvPr>
          <p:cNvPicPr>
            <a:picLocks noChangeAspect="1"/>
          </p:cNvPicPr>
          <p:nvPr/>
        </p:nvPicPr>
        <p:blipFill>
          <a:blip r:embed="rId3"/>
          <a:stretch>
            <a:fillRect/>
          </a:stretch>
        </p:blipFill>
        <p:spPr>
          <a:xfrm>
            <a:off x="12262980" y="7506686"/>
            <a:ext cx="2219325" cy="552450"/>
          </a:xfrm>
          <a:prstGeom prst="rect">
            <a:avLst/>
          </a:prstGeom>
        </p:spPr>
      </p:pic>
      <p:sp>
        <p:nvSpPr>
          <p:cNvPr id="18" name="TextBox 17">
            <a:extLst>
              <a:ext uri="{FF2B5EF4-FFF2-40B4-BE49-F238E27FC236}">
                <a16:creationId xmlns:a16="http://schemas.microsoft.com/office/drawing/2014/main" id="{180C797E-E6E5-45E4-AB13-D138C580C197}"/>
              </a:ext>
            </a:extLst>
          </p:cNvPr>
          <p:cNvSpPr txBox="1"/>
          <p:nvPr/>
        </p:nvSpPr>
        <p:spPr>
          <a:xfrm>
            <a:off x="3300329" y="7743845"/>
            <a:ext cx="8029742" cy="371096"/>
          </a:xfrm>
          <a:prstGeom prst="rect">
            <a:avLst/>
          </a:prstGeom>
          <a:noFill/>
          <a:ln>
            <a:solidFill>
              <a:srgbClr val="262626"/>
            </a:solidFill>
          </a:ln>
        </p:spPr>
        <p:txBody>
          <a:bodyPr wrap="square" rtlCol="0">
            <a:spAutoFit/>
          </a:bodyPr>
          <a:lstStyle/>
          <a:p>
            <a:r>
              <a:rPr lang="en-US" b="1" dirty="0"/>
              <a:t>Supplemental Data:</a:t>
            </a:r>
            <a:r>
              <a:rPr lang="en-US" dirty="0"/>
              <a:t> Gender, Ethnicity, Birth Date, Payer</a:t>
            </a:r>
            <a:r>
              <a:rPr lang="en-US" b="1" dirty="0"/>
              <a:t>  </a:t>
            </a:r>
            <a:endParaRPr lang="en-US" dirty="0"/>
          </a:p>
        </p:txBody>
      </p:sp>
      <p:sp>
        <p:nvSpPr>
          <p:cNvPr id="3" name="TextBox 2">
            <a:extLst>
              <a:ext uri="{FF2B5EF4-FFF2-40B4-BE49-F238E27FC236}">
                <a16:creationId xmlns:a16="http://schemas.microsoft.com/office/drawing/2014/main" id="{DEB2BA05-A48E-4C0C-A465-2A423AF0B927}"/>
              </a:ext>
            </a:extLst>
          </p:cNvPr>
          <p:cNvSpPr txBox="1"/>
          <p:nvPr/>
        </p:nvSpPr>
        <p:spPr>
          <a:xfrm>
            <a:off x="225656" y="4056244"/>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dirty="0"/>
              <a:t> </a:t>
            </a:r>
          </a:p>
        </p:txBody>
      </p:sp>
      <p:cxnSp>
        <p:nvCxnSpPr>
          <p:cNvPr id="44" name="Straight Connector 43">
            <a:extLst>
              <a:ext uri="{FF2B5EF4-FFF2-40B4-BE49-F238E27FC236}">
                <a16:creationId xmlns:a16="http://schemas.microsoft.com/office/drawing/2014/main" id="{E8499392-98C5-49AB-B885-92BD3315A412}"/>
              </a:ext>
            </a:extLst>
          </p:cNvPr>
          <p:cNvCxnSpPr>
            <a:cxnSpLocks/>
          </p:cNvCxnSpPr>
          <p:nvPr/>
        </p:nvCxnSpPr>
        <p:spPr>
          <a:xfrm>
            <a:off x="250692" y="3964834"/>
            <a:ext cx="1363664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B02BCEF-5724-4146-9D18-10338B368C06}"/>
              </a:ext>
            </a:extLst>
          </p:cNvPr>
          <p:cNvSpPr txBox="1"/>
          <p:nvPr/>
        </p:nvSpPr>
        <p:spPr>
          <a:xfrm>
            <a:off x="225656" y="759432"/>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endParaRPr lang="en-US" sz="2000" dirty="0">
              <a:solidFill>
                <a:schemeClr val="accent3"/>
              </a:solidFill>
              <a:latin typeface="Ekster" panose="02000500030000020000"/>
            </a:endParaRPr>
          </a:p>
        </p:txBody>
      </p:sp>
      <p:sp>
        <p:nvSpPr>
          <p:cNvPr id="33" name="Parallelogram 32">
            <a:extLst>
              <a:ext uri="{FF2B5EF4-FFF2-40B4-BE49-F238E27FC236}">
                <a16:creationId xmlns:a16="http://schemas.microsoft.com/office/drawing/2014/main" id="{39DCF30E-5020-0498-B83E-35EA84CCBAC4}"/>
              </a:ext>
            </a:extLst>
          </p:cNvPr>
          <p:cNvSpPr/>
          <p:nvPr/>
        </p:nvSpPr>
        <p:spPr>
          <a:xfrm>
            <a:off x="500502" y="4801144"/>
            <a:ext cx="3671248" cy="214760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Consumer 18 years of age or older at the start of the measurement period</a:t>
            </a:r>
          </a:p>
        </p:txBody>
      </p:sp>
      <p:sp>
        <p:nvSpPr>
          <p:cNvPr id="34" name="Parallelogram 33">
            <a:extLst>
              <a:ext uri="{FF2B5EF4-FFF2-40B4-BE49-F238E27FC236}">
                <a16:creationId xmlns:a16="http://schemas.microsoft.com/office/drawing/2014/main" id="{AD12B122-74F7-B1A6-119A-0942E9958D6E}"/>
              </a:ext>
            </a:extLst>
          </p:cNvPr>
          <p:cNvSpPr/>
          <p:nvPr/>
        </p:nvSpPr>
        <p:spPr>
          <a:xfrm>
            <a:off x="4705411" y="4874959"/>
            <a:ext cx="3724434" cy="2160411"/>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Had at least one qualifying visit</a:t>
            </a:r>
          </a:p>
        </p:txBody>
      </p:sp>
      <p:sp>
        <p:nvSpPr>
          <p:cNvPr id="35" name="Parallelogram 34">
            <a:extLst>
              <a:ext uri="{FF2B5EF4-FFF2-40B4-BE49-F238E27FC236}">
                <a16:creationId xmlns:a16="http://schemas.microsoft.com/office/drawing/2014/main" id="{567B5CA5-C84B-DB86-5BC7-8D2E6179841D}"/>
              </a:ext>
            </a:extLst>
          </p:cNvPr>
          <p:cNvSpPr/>
          <p:nvPr/>
        </p:nvSpPr>
        <p:spPr>
          <a:xfrm>
            <a:off x="8866277" y="4923133"/>
            <a:ext cx="3465909" cy="2040641"/>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Had an active diagnosis of Major Depressive Disorder at time of the encounter</a:t>
            </a:r>
          </a:p>
        </p:txBody>
      </p:sp>
      <p:sp>
        <p:nvSpPr>
          <p:cNvPr id="36" name="Plus Sign 35">
            <a:extLst>
              <a:ext uri="{FF2B5EF4-FFF2-40B4-BE49-F238E27FC236}">
                <a16:creationId xmlns:a16="http://schemas.microsoft.com/office/drawing/2014/main" id="{69341EB5-6765-F438-8865-9147D1878EC6}"/>
              </a:ext>
            </a:extLst>
          </p:cNvPr>
          <p:cNvSpPr/>
          <p:nvPr/>
        </p:nvSpPr>
        <p:spPr>
          <a:xfrm>
            <a:off x="8210812" y="5499378"/>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Sign 36">
            <a:extLst>
              <a:ext uri="{FF2B5EF4-FFF2-40B4-BE49-F238E27FC236}">
                <a16:creationId xmlns:a16="http://schemas.microsoft.com/office/drawing/2014/main" id="{161B1245-1A2A-6A17-D4BB-F27B2D2F2F08}"/>
              </a:ext>
            </a:extLst>
          </p:cNvPr>
          <p:cNvSpPr/>
          <p:nvPr/>
        </p:nvSpPr>
        <p:spPr>
          <a:xfrm>
            <a:off x="3980891" y="5430872"/>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DA7189-FA1C-00E0-C69E-6C15F09B8D85}"/>
              </a:ext>
            </a:extLst>
          </p:cNvPr>
          <p:cNvSpPr txBox="1"/>
          <p:nvPr/>
        </p:nvSpPr>
        <p:spPr>
          <a:xfrm>
            <a:off x="225656" y="3079752"/>
            <a:ext cx="1851047" cy="369332"/>
          </a:xfrm>
          <a:prstGeom prst="rect">
            <a:avLst/>
          </a:prstGeom>
          <a:noFill/>
          <a:ln>
            <a:solidFill>
              <a:srgbClr val="262626"/>
            </a:solidFill>
          </a:ln>
        </p:spPr>
        <p:txBody>
          <a:bodyPr wrap="square" rtlCol="0">
            <a:spAutoFit/>
          </a:bodyPr>
          <a:lstStyle/>
          <a:p>
            <a:r>
              <a:rPr lang="en-US" b="1" dirty="0"/>
              <a:t>Exclusions: </a:t>
            </a:r>
            <a:r>
              <a:rPr lang="en-US" dirty="0"/>
              <a:t>None </a:t>
            </a:r>
          </a:p>
        </p:txBody>
      </p:sp>
      <p:sp>
        <p:nvSpPr>
          <p:cNvPr id="40" name="Oval 39">
            <a:extLst>
              <a:ext uri="{FF2B5EF4-FFF2-40B4-BE49-F238E27FC236}">
                <a16:creationId xmlns:a16="http://schemas.microsoft.com/office/drawing/2014/main" id="{AE535019-F14A-944D-392C-C9677E6050A4}"/>
              </a:ext>
            </a:extLst>
          </p:cNvPr>
          <p:cNvSpPr/>
          <p:nvPr/>
        </p:nvSpPr>
        <p:spPr>
          <a:xfrm>
            <a:off x="11982734" y="1596766"/>
            <a:ext cx="2193421" cy="21149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SRA not completed during eligible encounter</a:t>
            </a:r>
          </a:p>
        </p:txBody>
      </p:sp>
      <p:pic>
        <p:nvPicPr>
          <p:cNvPr id="1026" name="Picture 2" descr="See the source image">
            <a:extLst>
              <a:ext uri="{FF2B5EF4-FFF2-40B4-BE49-F238E27FC236}">
                <a16:creationId xmlns:a16="http://schemas.microsoft.com/office/drawing/2014/main" id="{76EEC3AC-4899-2ED8-2700-43FDCDDA1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191486" y="4942868"/>
            <a:ext cx="695854" cy="695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0045A8-B29C-8D1D-E266-78855B431458}"/>
              </a:ext>
            </a:extLst>
          </p:cNvPr>
          <p:cNvSpPr txBox="1"/>
          <p:nvPr/>
        </p:nvSpPr>
        <p:spPr>
          <a:xfrm>
            <a:off x="12719475" y="5526717"/>
            <a:ext cx="1799952" cy="1200329"/>
          </a:xfrm>
          <a:prstGeom prst="rect">
            <a:avLst/>
          </a:prstGeom>
          <a:noFill/>
        </p:spPr>
        <p:txBody>
          <a:bodyPr wrap="square" rtlCol="0">
            <a:spAutoFit/>
          </a:bodyPr>
          <a:lstStyle/>
          <a:p>
            <a:r>
              <a:rPr lang="en-US" b="1" dirty="0"/>
              <a:t>This measure is counting each encounter, not clients</a:t>
            </a:r>
          </a:p>
        </p:txBody>
      </p:sp>
      <p:sp>
        <p:nvSpPr>
          <p:cNvPr id="5" name="Rectangle 4">
            <a:extLst>
              <a:ext uri="{FF2B5EF4-FFF2-40B4-BE49-F238E27FC236}">
                <a16:creationId xmlns:a16="http://schemas.microsoft.com/office/drawing/2014/main" id="{7BE5BA29-7832-9C5D-BC91-2663EAC66261}"/>
              </a:ext>
            </a:extLst>
          </p:cNvPr>
          <p:cNvSpPr/>
          <p:nvPr/>
        </p:nvSpPr>
        <p:spPr>
          <a:xfrm>
            <a:off x="2893603" y="2909169"/>
            <a:ext cx="1654651" cy="581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NOT SCREENED</a:t>
            </a:r>
          </a:p>
        </p:txBody>
      </p:sp>
      <p:sp>
        <p:nvSpPr>
          <p:cNvPr id="6" name="Arrow: Right 5">
            <a:extLst>
              <a:ext uri="{FF2B5EF4-FFF2-40B4-BE49-F238E27FC236}">
                <a16:creationId xmlns:a16="http://schemas.microsoft.com/office/drawing/2014/main" id="{166E9132-36EF-35BA-3B5F-54A77906B300}"/>
              </a:ext>
            </a:extLst>
          </p:cNvPr>
          <p:cNvSpPr/>
          <p:nvPr/>
        </p:nvSpPr>
        <p:spPr>
          <a:xfrm>
            <a:off x="5914183" y="3109860"/>
            <a:ext cx="3903415" cy="755713"/>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sp>
        <p:nvSpPr>
          <p:cNvPr id="8" name="TextBox 7">
            <a:extLst>
              <a:ext uri="{FF2B5EF4-FFF2-40B4-BE49-F238E27FC236}">
                <a16:creationId xmlns:a16="http://schemas.microsoft.com/office/drawing/2014/main" id="{8240B481-B2B6-E54E-00EB-CF5B4442DBD8}"/>
              </a:ext>
            </a:extLst>
          </p:cNvPr>
          <p:cNvSpPr txBox="1"/>
          <p:nvPr/>
        </p:nvSpPr>
        <p:spPr>
          <a:xfrm>
            <a:off x="4169695" y="5673798"/>
            <a:ext cx="692350" cy="369332"/>
          </a:xfrm>
          <a:prstGeom prst="rect">
            <a:avLst/>
          </a:prstGeom>
          <a:noFill/>
        </p:spPr>
        <p:txBody>
          <a:bodyPr wrap="square" rtlCol="0">
            <a:spAutoFit/>
          </a:bodyPr>
          <a:lstStyle/>
          <a:p>
            <a:r>
              <a:rPr lang="en-US" dirty="0">
                <a:solidFill>
                  <a:schemeClr val="bg2"/>
                </a:solidFill>
              </a:rPr>
              <a:t>AND</a:t>
            </a:r>
          </a:p>
        </p:txBody>
      </p:sp>
      <p:sp>
        <p:nvSpPr>
          <p:cNvPr id="9" name="TextBox 8">
            <a:extLst>
              <a:ext uri="{FF2B5EF4-FFF2-40B4-BE49-F238E27FC236}">
                <a16:creationId xmlns:a16="http://schemas.microsoft.com/office/drawing/2014/main" id="{5E8CD46F-E737-46E2-2444-8FB9CE129CCD}"/>
              </a:ext>
            </a:extLst>
          </p:cNvPr>
          <p:cNvSpPr txBox="1"/>
          <p:nvPr/>
        </p:nvSpPr>
        <p:spPr>
          <a:xfrm>
            <a:off x="8438373" y="5757549"/>
            <a:ext cx="692350" cy="369332"/>
          </a:xfrm>
          <a:prstGeom prst="rect">
            <a:avLst/>
          </a:prstGeom>
          <a:noFill/>
        </p:spPr>
        <p:txBody>
          <a:bodyPr wrap="square" rtlCol="0">
            <a:spAutoFit/>
          </a:bodyPr>
          <a:lstStyle/>
          <a:p>
            <a:r>
              <a:rPr lang="en-US" dirty="0">
                <a:solidFill>
                  <a:schemeClr val="bg2"/>
                </a:solidFill>
              </a:rPr>
              <a:t>AND</a:t>
            </a:r>
          </a:p>
        </p:txBody>
      </p:sp>
      <p:sp>
        <p:nvSpPr>
          <p:cNvPr id="10" name="Rectangle 9">
            <a:extLst>
              <a:ext uri="{FF2B5EF4-FFF2-40B4-BE49-F238E27FC236}">
                <a16:creationId xmlns:a16="http://schemas.microsoft.com/office/drawing/2014/main" id="{A5D62813-67DD-03B7-9969-8CAD10A5C591}"/>
              </a:ext>
            </a:extLst>
          </p:cNvPr>
          <p:cNvSpPr/>
          <p:nvPr/>
        </p:nvSpPr>
        <p:spPr>
          <a:xfrm>
            <a:off x="12090418" y="7523184"/>
            <a:ext cx="2328145" cy="646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02178A1D-13A7-AF55-CEA5-D33B2F1E540D}"/>
              </a:ext>
            </a:extLst>
          </p:cNvPr>
          <p:cNvSpPr>
            <a:spLocks noGrp="1"/>
          </p:cNvSpPr>
          <p:nvPr>
            <p:ph type="ctrTitle"/>
          </p:nvPr>
        </p:nvSpPr>
        <p:spPr>
          <a:xfrm>
            <a:off x="0" y="112404"/>
            <a:ext cx="4353636" cy="647028"/>
          </a:xfrm>
        </p:spPr>
        <p:txBody>
          <a:bodyPr>
            <a:normAutofit/>
          </a:bodyPr>
          <a:lstStyle/>
          <a:p>
            <a:r>
              <a:rPr lang="en-US" dirty="0"/>
              <a:t>Measure SRA-A</a:t>
            </a:r>
          </a:p>
        </p:txBody>
      </p:sp>
      <p:sp>
        <p:nvSpPr>
          <p:cNvPr id="11" name="Oval 10">
            <a:extLst>
              <a:ext uri="{FF2B5EF4-FFF2-40B4-BE49-F238E27FC236}">
                <a16:creationId xmlns:a16="http://schemas.microsoft.com/office/drawing/2014/main" id="{ADEBAFCB-4365-A6ED-3D74-28F6263CA409}"/>
              </a:ext>
            </a:extLst>
          </p:cNvPr>
          <p:cNvSpPr/>
          <p:nvPr/>
        </p:nvSpPr>
        <p:spPr>
          <a:xfrm>
            <a:off x="6093242" y="151457"/>
            <a:ext cx="3129016" cy="2845627"/>
          </a:xfrm>
          <a:prstGeom prst="ellipse">
            <a:avLst/>
          </a:prstGeom>
          <a:solidFill>
            <a:srgbClr val="272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Ekster" panose="02000500030000020000"/>
              </a:rPr>
              <a:t>Suicide risk assessment completed during the eligible encounter</a:t>
            </a:r>
          </a:p>
        </p:txBody>
      </p:sp>
      <p:cxnSp>
        <p:nvCxnSpPr>
          <p:cNvPr id="16" name="Connector: Elbow 15">
            <a:extLst>
              <a:ext uri="{FF2B5EF4-FFF2-40B4-BE49-F238E27FC236}">
                <a16:creationId xmlns:a16="http://schemas.microsoft.com/office/drawing/2014/main" id="{B31E7892-82F7-D2F4-2C5A-772C1362FEFA}"/>
              </a:ext>
            </a:extLst>
          </p:cNvPr>
          <p:cNvCxnSpPr>
            <a:cxnSpLocks/>
            <a:stCxn id="11" idx="4"/>
          </p:cNvCxnSpPr>
          <p:nvPr/>
        </p:nvCxnSpPr>
        <p:spPr>
          <a:xfrm rot="16200000" flipH="1">
            <a:off x="9832750" y="822084"/>
            <a:ext cx="82668" cy="4432668"/>
          </a:xfrm>
          <a:prstGeom prst="bentConnector2">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817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mj-lt"/>
                <a:ea typeface="+mj-ea"/>
                <a:cs typeface="+mj-cs"/>
              </a:rPr>
              <a:t>SRA-A</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4" y="1021645"/>
            <a:ext cx="7315200" cy="3970318"/>
          </a:xfrm>
          <a:prstGeom prst="rect">
            <a:avLst/>
          </a:prstGeom>
          <a:noFill/>
        </p:spPr>
        <p:txBody>
          <a:bodyPr wrap="square">
            <a:spAutoFit/>
          </a:bodyPr>
          <a:lstStyle/>
          <a:p>
            <a:r>
              <a:rPr lang="en-US" sz="3600" b="1" dirty="0"/>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t>Diagnosis</a:t>
            </a:r>
          </a:p>
          <a:p>
            <a:r>
              <a:rPr lang="en-US" sz="3600" b="1" dirty="0"/>
              <a:t>Suicide Risk Assessment</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2"/>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25735170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SRA-A</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4" y="2398643"/>
            <a:ext cx="9727096" cy="4399721"/>
          </a:xfrm>
        </p:spPr>
        <p:txBody>
          <a:bodyPr>
            <a:normAutofit fontScale="92500" lnSpcReduction="10000"/>
          </a:bodyPr>
          <a:lstStyle/>
          <a:p>
            <a:pPr marL="342900" indent="-342900">
              <a:buFont typeface="Arial" panose="020B0604020202020204" pitchFamily="34" charset="0"/>
              <a:buChar char="•"/>
            </a:pPr>
            <a:r>
              <a:rPr lang="en-US" dirty="0"/>
              <a:t>This measure is based on the percentage of </a:t>
            </a:r>
            <a:r>
              <a:rPr lang="en-US" u="sng" dirty="0"/>
              <a:t>consumer visits </a:t>
            </a:r>
            <a:r>
              <a:rPr lang="en-US" dirty="0"/>
              <a:t>rather than consumers. This is an episode of care measure and should be reported for each instance of a new or recurrent episode of MDD; every new or recurrent episode of MDD will count separately for the Eligible Population.</a:t>
            </a:r>
          </a:p>
          <a:p>
            <a:pPr marL="342900" indent="-342900">
              <a:buFont typeface="Arial" panose="020B0604020202020204" pitchFamily="34" charset="0"/>
              <a:buChar char="•"/>
            </a:pPr>
            <a:r>
              <a:rPr lang="en-US" dirty="0"/>
              <a:t>The specification does not dictate what should be used as the suicide risk assessment, but it should be specific to the needs of the consumer. </a:t>
            </a:r>
          </a:p>
          <a:p>
            <a:pPr marL="342900" indent="-342900">
              <a:buFont typeface="Arial" panose="020B0604020202020204" pitchFamily="34" charset="0"/>
              <a:buChar char="•"/>
            </a:pPr>
            <a:r>
              <a:rPr lang="en-US" dirty="0"/>
              <a:t>It is expected that a suicide risk assessment will be completed at the visit during which a new diagnosis is made or the visit during which a recurrent episode is first identified. </a:t>
            </a:r>
          </a:p>
          <a:p>
            <a:pPr marL="342900" indent="-342900">
              <a:buFont typeface="Arial" panose="020B0604020202020204" pitchFamily="34" charset="0"/>
              <a:buChar char="•"/>
            </a:pPr>
            <a:r>
              <a:rPr lang="en-US" dirty="0"/>
              <a:t>This measure is also part of the eCQM MIPS measure reporting (cms161). While current eCQM MIPS measure does have its own clinical value set codes which can be slightly different than the CCBHC codes. Also, the eCQM MIPS measures calculates the “recurrent episode” slightly different. Thus, if you are reporting for both CCHBC and MIPS, your results for this measure may be different. </a:t>
            </a:r>
          </a:p>
          <a:p>
            <a:endParaRPr lang="en-US" dirty="0"/>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solidFill>
            <a:srgbClr val="7030A0"/>
          </a:solidFill>
          <a:ln>
            <a:solidFill>
              <a:srgbClr val="7030A0"/>
            </a:solidFill>
          </a:ln>
        </p:spPr>
      </p:pic>
    </p:spTree>
    <p:extLst>
      <p:ext uri="{BB962C8B-B14F-4D97-AF65-F5344CB8AC3E}">
        <p14:creationId xmlns:p14="http://schemas.microsoft.com/office/powerpoint/2010/main" val="892315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SRA-A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2368429787"/>
              </p:ext>
            </p:extLst>
          </p:nvPr>
        </p:nvGraphicFramePr>
        <p:xfrm>
          <a:off x="969264" y="1577341"/>
          <a:ext cx="13081767" cy="460180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46468">
                <a:tc>
                  <a:txBody>
                    <a:bodyPr/>
                    <a:lstStyle/>
                    <a:p>
                      <a:r>
                        <a:rPr lang="en-US" sz="2900" dirty="0">
                          <a:solidFill>
                            <a:schemeClr val="tx1">
                              <a:lumMod val="20000"/>
                              <a:lumOff val="80000"/>
                            </a:schemeClr>
                          </a:solidFill>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484218">
                <a:tc>
                  <a:txBody>
                    <a:bodyPr/>
                    <a:lstStyle/>
                    <a:p>
                      <a:r>
                        <a:rPr lang="en-US" sz="2900" dirty="0"/>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t>Consumers aged 18 years and older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546468">
                <a:tc>
                  <a:txBody>
                    <a:bodyPr/>
                    <a:lstStyle/>
                    <a:p>
                      <a:r>
                        <a:rPr lang="en-US" sz="2900" dirty="0"/>
                        <a:t>Event /Diagnosis for those using the Health Records Specification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Follow the steps below to identify the eligible population: </a:t>
                      </a:r>
                    </a:p>
                    <a:p>
                      <a:r>
                        <a:rPr lang="en-US" sz="2000" dirty="0"/>
                        <a:t>Step 1- Identify consumers seen at the provider entity who were aged 18 and older at the start of the measurement year.</a:t>
                      </a:r>
                    </a:p>
                    <a:p>
                      <a:r>
                        <a:rPr lang="en-US" sz="2000" dirty="0"/>
                        <a:t>Step 2- Identify consumers from step 1 who had at least one qualifying visit during the measurement year.</a:t>
                      </a:r>
                    </a:p>
                    <a:p>
                      <a:r>
                        <a:rPr lang="en-US" sz="2000" dirty="0"/>
                        <a:t>Step 3- Identify consumers from step 2 who had an active diagnosis of Major Depressive Disorder at the time of the encounter.</a:t>
                      </a:r>
                    </a:p>
                    <a:p>
                      <a:r>
                        <a:rPr lang="en-US" sz="2000" dirty="0"/>
                        <a:t>Note: One consumer may have multiple encounters with an active diagnosis of Major Depressive Disorder and each encounter counts separately. </a:t>
                      </a:r>
                    </a:p>
                    <a:p>
                      <a:r>
                        <a:rPr lang="en-US" sz="2000" dirty="0"/>
                        <a:t> </a:t>
                      </a:r>
                    </a:p>
                    <a:p>
                      <a:endParaRPr lang="en-US" sz="2000" dirty="0"/>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7263453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177942"/>
          </a:xfrm>
        </p:spPr>
        <p:txBody>
          <a:bodyPr>
            <a:noAutofit/>
          </a:bodyPr>
          <a:lstStyle/>
          <a:p>
            <a:r>
              <a:rPr lang="en-US" dirty="0"/>
              <a:t>SRA-A Numerator</a:t>
            </a:r>
            <a:br>
              <a:rPr lang="en-US" dirty="0"/>
            </a:br>
            <a:r>
              <a:rPr lang="en-US" sz="1800" dirty="0">
                <a:ea typeface="+mn-ea"/>
                <a:cs typeface="+mn-cs"/>
              </a:rPr>
              <a:t>The number of consumer visits with a suicide risk assessment completed during the visit in which a new diagnosis or recurrent episode was identified.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1559651093"/>
              </p:ext>
            </p:extLst>
          </p:nvPr>
        </p:nvGraphicFramePr>
        <p:xfrm>
          <a:off x="969264" y="2084896"/>
          <a:ext cx="13081767" cy="4236289"/>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8894">
                <a:tc>
                  <a:txBody>
                    <a:bodyPr/>
                    <a:lstStyle/>
                    <a:p>
                      <a:r>
                        <a:rPr lang="en-US" sz="2900" dirty="0">
                          <a:solidFill>
                            <a:schemeClr val="tx1">
                              <a:lumMod val="20000"/>
                              <a:lumOff val="80000"/>
                            </a:schemeClr>
                          </a:solidFill>
                          <a:latin typeface="Ekster" panose="02000500030000020000"/>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latin typeface="Ekster" panose="02000500030000020000"/>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1165428">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latin typeface="Ekster" panose="02000500030000020000"/>
                        </a:rPr>
                        <a:t>Numerator Options</a:t>
                      </a:r>
                    </a:p>
                    <a:p>
                      <a:endParaRPr lang="en-US" sz="2900" dirty="0">
                        <a:latin typeface="Ekster" panose="02000500030000020000"/>
                      </a:endParaRP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Ekster" panose="02000500030000020000"/>
                          <a:ea typeface="+mn-ea"/>
                          <a:cs typeface="+mn-cs"/>
                        </a:rPr>
                        <a:t>AND “intervention , Performed: Suicide Risk Assessment” during </a:t>
                      </a:r>
                    </a:p>
                    <a:p>
                      <a:pPr marL="285750" indent="-285750">
                        <a:buFont typeface="Arial" panose="020B0604020202020204" pitchFamily="34" charset="0"/>
                        <a:buChar char="•"/>
                      </a:pPr>
                      <a:r>
                        <a:rPr lang="en-US" sz="1800" dirty="0">
                          <a:latin typeface="Ekster" panose="02000500030000020000"/>
                          <a:ea typeface="+mn-ea"/>
                          <a:cs typeface="+mn-cs"/>
                        </a:rPr>
                        <a:t>OR: “Occurrence A of Encounter , performed : Psych Visit Diagnostic Evaluation “</a:t>
                      </a:r>
                    </a:p>
                    <a:p>
                      <a:pPr marL="285750" indent="-285750">
                        <a:buFont typeface="Arial" panose="020B0604020202020204" pitchFamily="34" charset="0"/>
                        <a:buChar char="•"/>
                      </a:pPr>
                      <a:r>
                        <a:rPr lang="en-US" sz="1800" dirty="0">
                          <a:latin typeface="Ekster" panose="02000500030000020000"/>
                          <a:ea typeface="+mn-ea"/>
                          <a:cs typeface="+mn-cs"/>
                        </a:rPr>
                        <a:t>OR: “Occurrence A of Encounter , Performed : Psych Visit- Psychotherapy”</a:t>
                      </a:r>
                    </a:p>
                    <a:p>
                      <a:pPr marL="285750" indent="-285750">
                        <a:buFont typeface="Arial" panose="020B0604020202020204" pitchFamily="34" charset="0"/>
                        <a:buChar char="•"/>
                      </a:pPr>
                      <a:r>
                        <a:rPr lang="en-US" sz="1800" dirty="0">
                          <a:latin typeface="Ekster" panose="02000500030000020000"/>
                          <a:ea typeface="+mn-ea"/>
                          <a:cs typeface="+mn-cs"/>
                        </a:rPr>
                        <a:t>OR: “Occurrence A of Encounter, Performed: Emergency Department Visit” </a:t>
                      </a:r>
                    </a:p>
                    <a:p>
                      <a:pPr marL="285750" indent="-285750">
                        <a:buFont typeface="Arial" panose="020B0604020202020204" pitchFamily="34" charset="0"/>
                        <a:buChar char="•"/>
                      </a:pPr>
                      <a:r>
                        <a:rPr lang="en-US" sz="1800" dirty="0">
                          <a:latin typeface="Ekster" panose="02000500030000020000"/>
                          <a:ea typeface="+mn-ea"/>
                          <a:cs typeface="+mn-cs"/>
                        </a:rPr>
                        <a:t>OR: Occurrence A of Encounter, Performed: Office Visit”</a:t>
                      </a:r>
                    </a:p>
                    <a:p>
                      <a:pPr marL="285750" indent="-285750">
                        <a:buFont typeface="Arial" panose="020B0604020202020204" pitchFamily="34" charset="0"/>
                        <a:buChar char="•"/>
                      </a:pPr>
                      <a:r>
                        <a:rPr lang="en-US" sz="1800" dirty="0">
                          <a:latin typeface="Ekster" panose="02000500030000020000"/>
                          <a:ea typeface="+mn-ea"/>
                          <a:cs typeface="+mn-cs"/>
                        </a:rPr>
                        <a:t>OR: Occurrence A of Encounter, Performed: Outpatient Consultation”</a:t>
                      </a:r>
                    </a:p>
                    <a:p>
                      <a:pPr marL="285750" indent="-285750">
                        <a:buFont typeface="Arial" panose="020B0604020202020204" pitchFamily="34" charset="0"/>
                        <a:buChar char="•"/>
                      </a:pPr>
                      <a:r>
                        <a:rPr lang="en-US" sz="1800" dirty="0">
                          <a:latin typeface="Ekster" panose="02000500030000020000"/>
                          <a:ea typeface="+mn-ea"/>
                          <a:cs typeface="+mn-cs"/>
                        </a:rPr>
                        <a:t>OR: Occurrence A or Encounter, Performed: Psychoanalysis”</a:t>
                      </a:r>
                    </a:p>
                    <a:p>
                      <a:pPr marL="285750" indent="-285750">
                        <a:buFont typeface="Arial" panose="020B0604020202020204" pitchFamily="34" charset="0"/>
                        <a:buChar char="•"/>
                      </a:pPr>
                      <a:r>
                        <a:rPr lang="en-US" sz="1800" dirty="0">
                          <a:latin typeface="Ekster" panose="02000500030000020000"/>
                          <a:ea typeface="+mn-ea"/>
                          <a:cs typeface="+mn-cs"/>
                        </a:rPr>
                        <a:t>OR: Occurrence A of Encounter , Performed : Face-to-Face Interaction”</a:t>
                      </a:r>
                      <a:endParaRPr lang="en-US" sz="1800" dirty="0">
                        <a:latin typeface="Ekster" panose="02000500030000020000"/>
                      </a:endParaRP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630734">
                <a:tc>
                  <a:txBody>
                    <a:bodyPr/>
                    <a:lstStyle/>
                    <a:p>
                      <a:r>
                        <a:rPr lang="en-US" sz="2900" dirty="0">
                          <a:latin typeface="Ekster" panose="02000500030000020000"/>
                        </a:rPr>
                        <a:t>Exclusions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Ekster" panose="02000500030000020000"/>
                        </a:rPr>
                        <a:t>None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725647">
                <a:tc>
                  <a:txBody>
                    <a:bodyPr/>
                    <a:lstStyle/>
                    <a:p>
                      <a:r>
                        <a:rPr lang="en-US" sz="2900" dirty="0">
                          <a:latin typeface="Ekster" panose="02000500030000020000"/>
                        </a:rPr>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dk1"/>
                          </a:solidFill>
                          <a:latin typeface="Ekster" panose="02000500030000020000"/>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2719328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SRA-A Calculation </a:t>
            </a:r>
          </a:p>
        </p:txBody>
      </p:sp>
      <p:sp>
        <p:nvSpPr>
          <p:cNvPr id="5" name="TextBox 4">
            <a:extLst>
              <a:ext uri="{FF2B5EF4-FFF2-40B4-BE49-F238E27FC236}">
                <a16:creationId xmlns:a16="http://schemas.microsoft.com/office/drawing/2014/main" id="{8CC98384-246C-9BA7-633D-5F52C6967B8A}"/>
              </a:ext>
            </a:extLst>
          </p:cNvPr>
          <p:cNvSpPr txBox="1"/>
          <p:nvPr/>
        </p:nvSpPr>
        <p:spPr>
          <a:xfrm>
            <a:off x="1194619" y="2315497"/>
            <a:ext cx="11547987" cy="2554545"/>
          </a:xfrm>
          <a:prstGeom prst="rect">
            <a:avLst/>
          </a:prstGeom>
          <a:noFill/>
        </p:spPr>
        <p:txBody>
          <a:bodyPr wrap="square">
            <a:spAutoFit/>
          </a:bodyPr>
          <a:lstStyle/>
          <a:p>
            <a:r>
              <a:rPr lang="en-US" sz="4000" dirty="0">
                <a:latin typeface="Ekster" panose="02000500030000020000"/>
              </a:rPr>
              <a:t>Performance Rate = Numerator (a=7 consumers) ÷ Denominator (b=10 consumers) – Denominator Exclusions (N/A) – Denominator Exceptions (N/A) = 70.00%</a:t>
            </a:r>
          </a:p>
        </p:txBody>
      </p:sp>
    </p:spTree>
    <p:extLst>
      <p:ext uri="{BB962C8B-B14F-4D97-AF65-F5344CB8AC3E}">
        <p14:creationId xmlns:p14="http://schemas.microsoft.com/office/powerpoint/2010/main" val="700323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SRA-BH-C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 </a:t>
            </a:r>
            <a:r>
              <a:rPr lang="en-US" dirty="0">
                <a:solidFill>
                  <a:srgbClr val="000000"/>
                </a:solidFill>
                <a:latin typeface="+mn-lt"/>
              </a:rPr>
              <a:t>Percentage of consumers 6-17 years of age  with a diagnosis of major depressive disorder (MDD) with an assessment for  suicide risk.  </a:t>
            </a: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for both the numerator and the denominator is the measurement year. </a:t>
            </a:r>
          </a:p>
        </p:txBody>
      </p:sp>
    </p:spTree>
    <p:extLst>
      <p:ext uri="{BB962C8B-B14F-4D97-AF65-F5344CB8AC3E}">
        <p14:creationId xmlns:p14="http://schemas.microsoft.com/office/powerpoint/2010/main" val="3313118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33A0100B-5007-DFD5-4F3E-1A7FE119ECBB}"/>
              </a:ext>
            </a:extLst>
          </p:cNvPr>
          <p:cNvSpPr/>
          <p:nvPr/>
        </p:nvSpPr>
        <p:spPr>
          <a:xfrm>
            <a:off x="1260914" y="4696635"/>
            <a:ext cx="2986987" cy="1991688"/>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Age 6 through 17 years old as of the start of the measurement year</a:t>
            </a:r>
          </a:p>
        </p:txBody>
      </p:sp>
      <p:sp>
        <p:nvSpPr>
          <p:cNvPr id="5" name="TextBox 4">
            <a:extLst>
              <a:ext uri="{FF2B5EF4-FFF2-40B4-BE49-F238E27FC236}">
                <a16:creationId xmlns:a16="http://schemas.microsoft.com/office/drawing/2014/main" id="{7B28F19C-7ACC-90F1-512D-807708C69E28}"/>
              </a:ext>
            </a:extLst>
          </p:cNvPr>
          <p:cNvSpPr txBox="1"/>
          <p:nvPr/>
        </p:nvSpPr>
        <p:spPr>
          <a:xfrm>
            <a:off x="3573574" y="7368321"/>
            <a:ext cx="8153428" cy="369332"/>
          </a:xfrm>
          <a:prstGeom prst="rect">
            <a:avLst/>
          </a:prstGeom>
          <a:noFill/>
          <a:ln>
            <a:solidFill>
              <a:srgbClr val="262626"/>
            </a:solidFill>
          </a:ln>
        </p:spPr>
        <p:txBody>
          <a:bodyPr wrap="square" rtlCol="0">
            <a:spAutoFit/>
          </a:bodyPr>
          <a:lstStyle/>
          <a:p>
            <a:r>
              <a:rPr lang="en-US" b="1" dirty="0"/>
              <a:t>Supplemental Data:</a:t>
            </a:r>
            <a:r>
              <a:rPr lang="en-US" dirty="0"/>
              <a:t> Gender, Ethnicity, Birth Date, Payer </a:t>
            </a:r>
          </a:p>
        </p:txBody>
      </p:sp>
      <p:sp>
        <p:nvSpPr>
          <p:cNvPr id="6" name="Parallelogram 5">
            <a:extLst>
              <a:ext uri="{FF2B5EF4-FFF2-40B4-BE49-F238E27FC236}">
                <a16:creationId xmlns:a16="http://schemas.microsoft.com/office/drawing/2014/main" id="{8A2EEFB2-52C2-3196-0732-A0F12C392EB9}"/>
              </a:ext>
            </a:extLst>
          </p:cNvPr>
          <p:cNvSpPr/>
          <p:nvPr/>
        </p:nvSpPr>
        <p:spPr>
          <a:xfrm>
            <a:off x="5368887" y="4695885"/>
            <a:ext cx="3010713" cy="1979843"/>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Had at least two qualifying visits during the measurement year</a:t>
            </a:r>
          </a:p>
        </p:txBody>
      </p:sp>
      <p:sp>
        <p:nvSpPr>
          <p:cNvPr id="7" name="TextBox 6">
            <a:extLst>
              <a:ext uri="{FF2B5EF4-FFF2-40B4-BE49-F238E27FC236}">
                <a16:creationId xmlns:a16="http://schemas.microsoft.com/office/drawing/2014/main" id="{3FA3DAF5-3C49-3D05-26AE-3EA850DC391F}"/>
              </a:ext>
            </a:extLst>
          </p:cNvPr>
          <p:cNvSpPr txBox="1"/>
          <p:nvPr/>
        </p:nvSpPr>
        <p:spPr>
          <a:xfrm>
            <a:off x="485380" y="4114800"/>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dirty="0"/>
              <a:t> </a:t>
            </a:r>
          </a:p>
        </p:txBody>
      </p:sp>
      <p:sp>
        <p:nvSpPr>
          <p:cNvPr id="8" name="Plus Sign 7">
            <a:extLst>
              <a:ext uri="{FF2B5EF4-FFF2-40B4-BE49-F238E27FC236}">
                <a16:creationId xmlns:a16="http://schemas.microsoft.com/office/drawing/2014/main" id="{F0418768-EA0A-CF6E-72F3-7C6AB32FA66C}"/>
              </a:ext>
            </a:extLst>
          </p:cNvPr>
          <p:cNvSpPr/>
          <p:nvPr/>
        </p:nvSpPr>
        <p:spPr>
          <a:xfrm>
            <a:off x="4319879" y="5476553"/>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0AE1AFD6-C8CF-0F72-D8D9-3639F34B3900}"/>
              </a:ext>
            </a:extLst>
          </p:cNvPr>
          <p:cNvSpPr/>
          <p:nvPr/>
        </p:nvSpPr>
        <p:spPr>
          <a:xfrm>
            <a:off x="8228018" y="5476553"/>
            <a:ext cx="977030" cy="888149"/>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B52D8D39-FA11-40EB-B9D4-961DA7D0D190}"/>
              </a:ext>
            </a:extLst>
          </p:cNvPr>
          <p:cNvSpPr/>
          <p:nvPr/>
        </p:nvSpPr>
        <p:spPr>
          <a:xfrm>
            <a:off x="9182384" y="4708478"/>
            <a:ext cx="3010713" cy="196724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Had an active diagnosis of MDD at the time of the encounter</a:t>
            </a:r>
          </a:p>
        </p:txBody>
      </p:sp>
      <p:sp>
        <p:nvSpPr>
          <p:cNvPr id="11" name="TextBox 10">
            <a:extLst>
              <a:ext uri="{FF2B5EF4-FFF2-40B4-BE49-F238E27FC236}">
                <a16:creationId xmlns:a16="http://schemas.microsoft.com/office/drawing/2014/main" id="{F3E59F15-04D8-56E2-6548-087C4C34E535}"/>
              </a:ext>
            </a:extLst>
          </p:cNvPr>
          <p:cNvSpPr txBox="1"/>
          <p:nvPr/>
        </p:nvSpPr>
        <p:spPr>
          <a:xfrm>
            <a:off x="12518571" y="5280574"/>
            <a:ext cx="1799952" cy="1477328"/>
          </a:xfrm>
          <a:prstGeom prst="rect">
            <a:avLst/>
          </a:prstGeom>
          <a:noFill/>
        </p:spPr>
        <p:txBody>
          <a:bodyPr wrap="square" rtlCol="0">
            <a:spAutoFit/>
          </a:bodyPr>
          <a:lstStyle/>
          <a:p>
            <a:r>
              <a:rPr lang="en-US" b="1" dirty="0"/>
              <a:t>          This measure is counting each encounter, not clients</a:t>
            </a:r>
          </a:p>
        </p:txBody>
      </p:sp>
      <p:sp>
        <p:nvSpPr>
          <p:cNvPr id="12" name="TextBox 11">
            <a:extLst>
              <a:ext uri="{FF2B5EF4-FFF2-40B4-BE49-F238E27FC236}">
                <a16:creationId xmlns:a16="http://schemas.microsoft.com/office/drawing/2014/main" id="{62242B2F-83C4-7755-48A3-9F644C078269}"/>
              </a:ext>
            </a:extLst>
          </p:cNvPr>
          <p:cNvSpPr txBox="1"/>
          <p:nvPr/>
        </p:nvSpPr>
        <p:spPr>
          <a:xfrm>
            <a:off x="4533048" y="5718613"/>
            <a:ext cx="692350" cy="369332"/>
          </a:xfrm>
          <a:prstGeom prst="rect">
            <a:avLst/>
          </a:prstGeom>
          <a:noFill/>
        </p:spPr>
        <p:txBody>
          <a:bodyPr wrap="square" rtlCol="0">
            <a:spAutoFit/>
          </a:bodyPr>
          <a:lstStyle/>
          <a:p>
            <a:r>
              <a:rPr lang="en-US" dirty="0">
                <a:solidFill>
                  <a:schemeClr val="bg2"/>
                </a:solidFill>
              </a:rPr>
              <a:t>AND</a:t>
            </a:r>
          </a:p>
        </p:txBody>
      </p:sp>
      <p:sp>
        <p:nvSpPr>
          <p:cNvPr id="13" name="TextBox 12">
            <a:extLst>
              <a:ext uri="{FF2B5EF4-FFF2-40B4-BE49-F238E27FC236}">
                <a16:creationId xmlns:a16="http://schemas.microsoft.com/office/drawing/2014/main" id="{2C625176-E08A-B180-07BB-39B1D8024AB9}"/>
              </a:ext>
            </a:extLst>
          </p:cNvPr>
          <p:cNvSpPr txBox="1"/>
          <p:nvPr/>
        </p:nvSpPr>
        <p:spPr>
          <a:xfrm>
            <a:off x="8451577" y="5708094"/>
            <a:ext cx="692350" cy="369332"/>
          </a:xfrm>
          <a:prstGeom prst="rect">
            <a:avLst/>
          </a:prstGeom>
          <a:noFill/>
        </p:spPr>
        <p:txBody>
          <a:bodyPr wrap="square" rtlCol="0">
            <a:spAutoFit/>
          </a:bodyPr>
          <a:lstStyle/>
          <a:p>
            <a:r>
              <a:rPr lang="en-US" dirty="0">
                <a:solidFill>
                  <a:schemeClr val="bg2"/>
                </a:solidFill>
              </a:rPr>
              <a:t>AND</a:t>
            </a:r>
          </a:p>
        </p:txBody>
      </p:sp>
      <p:pic>
        <p:nvPicPr>
          <p:cNvPr id="14" name="Picture 2" descr="See the source image">
            <a:extLst>
              <a:ext uri="{FF2B5EF4-FFF2-40B4-BE49-F238E27FC236}">
                <a16:creationId xmlns:a16="http://schemas.microsoft.com/office/drawing/2014/main" id="{C855A39B-D311-7DA2-62A1-1CA1A83C1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423035" y="5012240"/>
            <a:ext cx="695854" cy="6958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91ACAFF-7C86-5681-FC91-81BF50CB4866}"/>
              </a:ext>
            </a:extLst>
          </p:cNvPr>
          <p:cNvSpPr txBox="1"/>
          <p:nvPr/>
        </p:nvSpPr>
        <p:spPr>
          <a:xfrm>
            <a:off x="485380" y="238539"/>
            <a:ext cx="7966197" cy="461665"/>
          </a:xfrm>
          <a:prstGeom prst="rect">
            <a:avLst/>
          </a:prstGeom>
          <a:noFill/>
        </p:spPr>
        <p:txBody>
          <a:bodyPr wrap="square" rtlCol="0">
            <a:spAutoFit/>
          </a:bodyPr>
          <a:lstStyle/>
          <a:p>
            <a:r>
              <a:rPr lang="en-US" sz="2400" b="1" dirty="0">
                <a:latin typeface="Ekster" panose="02000500030000020000"/>
              </a:rPr>
              <a:t>FRAMEWORK MEASURE SRA-BH-C </a:t>
            </a:r>
          </a:p>
        </p:txBody>
      </p:sp>
      <p:cxnSp>
        <p:nvCxnSpPr>
          <p:cNvPr id="16" name="Straight Connector 15">
            <a:extLst>
              <a:ext uri="{FF2B5EF4-FFF2-40B4-BE49-F238E27FC236}">
                <a16:creationId xmlns:a16="http://schemas.microsoft.com/office/drawing/2014/main" id="{B620375B-720C-1B00-CF1D-22080A361FF2}"/>
              </a:ext>
            </a:extLst>
          </p:cNvPr>
          <p:cNvCxnSpPr>
            <a:cxnSpLocks/>
          </p:cNvCxnSpPr>
          <p:nvPr/>
        </p:nvCxnSpPr>
        <p:spPr>
          <a:xfrm>
            <a:off x="996287" y="3758912"/>
            <a:ext cx="1201002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5957BA-DCE6-697E-A43B-A6A468FC8D06}"/>
              </a:ext>
            </a:extLst>
          </p:cNvPr>
          <p:cNvSpPr txBox="1"/>
          <p:nvPr/>
        </p:nvSpPr>
        <p:spPr>
          <a:xfrm>
            <a:off x="531142" y="3168362"/>
            <a:ext cx="2044075" cy="369332"/>
          </a:xfrm>
          <a:prstGeom prst="rect">
            <a:avLst/>
          </a:prstGeom>
          <a:noFill/>
          <a:ln>
            <a:solidFill>
              <a:srgbClr val="262626"/>
            </a:solidFill>
          </a:ln>
        </p:spPr>
        <p:txBody>
          <a:bodyPr wrap="square" rtlCol="0">
            <a:spAutoFit/>
          </a:bodyPr>
          <a:lstStyle/>
          <a:p>
            <a:r>
              <a:rPr lang="en-US" b="1" dirty="0"/>
              <a:t>Exclusion</a:t>
            </a:r>
            <a:r>
              <a:rPr lang="en-US" dirty="0"/>
              <a:t>: None</a:t>
            </a:r>
          </a:p>
        </p:txBody>
      </p:sp>
      <p:sp>
        <p:nvSpPr>
          <p:cNvPr id="20" name="Rectangle 19">
            <a:extLst>
              <a:ext uri="{FF2B5EF4-FFF2-40B4-BE49-F238E27FC236}">
                <a16:creationId xmlns:a16="http://schemas.microsoft.com/office/drawing/2014/main" id="{E7BE0DD5-68F2-5A11-05F5-D69B6E510E02}"/>
              </a:ext>
            </a:extLst>
          </p:cNvPr>
          <p:cNvSpPr/>
          <p:nvPr/>
        </p:nvSpPr>
        <p:spPr>
          <a:xfrm>
            <a:off x="3665883" y="791337"/>
            <a:ext cx="2155944" cy="17461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The number of consumer visits with an assessment for suicide risk</a:t>
            </a:r>
          </a:p>
        </p:txBody>
      </p:sp>
      <p:sp>
        <p:nvSpPr>
          <p:cNvPr id="21" name="Oval 20">
            <a:extLst>
              <a:ext uri="{FF2B5EF4-FFF2-40B4-BE49-F238E27FC236}">
                <a16:creationId xmlns:a16="http://schemas.microsoft.com/office/drawing/2014/main" id="{53F9F8B9-A16C-F549-CE79-32EBA690D0D9}"/>
              </a:ext>
            </a:extLst>
          </p:cNvPr>
          <p:cNvSpPr/>
          <p:nvPr/>
        </p:nvSpPr>
        <p:spPr>
          <a:xfrm>
            <a:off x="10416902" y="1097837"/>
            <a:ext cx="2251881" cy="21592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 suicide risk assessment completed during encounter</a:t>
            </a:r>
          </a:p>
        </p:txBody>
      </p:sp>
      <p:sp>
        <p:nvSpPr>
          <p:cNvPr id="22" name="Rectangle 21">
            <a:extLst>
              <a:ext uri="{FF2B5EF4-FFF2-40B4-BE49-F238E27FC236}">
                <a16:creationId xmlns:a16="http://schemas.microsoft.com/office/drawing/2014/main" id="{C1816DC6-3323-2042-16B2-965121439ADA}"/>
              </a:ext>
            </a:extLst>
          </p:cNvPr>
          <p:cNvSpPr/>
          <p:nvPr/>
        </p:nvSpPr>
        <p:spPr>
          <a:xfrm>
            <a:off x="3703167" y="2977422"/>
            <a:ext cx="1654651" cy="581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NOT SCREENED</a:t>
            </a:r>
          </a:p>
        </p:txBody>
      </p:sp>
      <p:sp>
        <p:nvSpPr>
          <p:cNvPr id="23" name="Arrow: Right 22">
            <a:extLst>
              <a:ext uri="{FF2B5EF4-FFF2-40B4-BE49-F238E27FC236}">
                <a16:creationId xmlns:a16="http://schemas.microsoft.com/office/drawing/2014/main" id="{487F3FEA-A64B-E5BE-94A3-63561BA4420C}"/>
              </a:ext>
            </a:extLst>
          </p:cNvPr>
          <p:cNvSpPr/>
          <p:nvPr/>
        </p:nvSpPr>
        <p:spPr>
          <a:xfrm>
            <a:off x="6167657" y="2947047"/>
            <a:ext cx="3903415" cy="755713"/>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cxnSp>
        <p:nvCxnSpPr>
          <p:cNvPr id="24" name="Connector: Elbow 23">
            <a:extLst>
              <a:ext uri="{FF2B5EF4-FFF2-40B4-BE49-F238E27FC236}">
                <a16:creationId xmlns:a16="http://schemas.microsoft.com/office/drawing/2014/main" id="{D6CC08EF-45B9-C83F-1B7F-0FCAE4899E5B}"/>
              </a:ext>
            </a:extLst>
          </p:cNvPr>
          <p:cNvCxnSpPr>
            <a:cxnSpLocks/>
            <a:stCxn id="20" idx="2"/>
          </p:cNvCxnSpPr>
          <p:nvPr/>
        </p:nvCxnSpPr>
        <p:spPr>
          <a:xfrm rot="16200000" flipH="1">
            <a:off x="7518736" y="-237372"/>
            <a:ext cx="123284" cy="5673047"/>
          </a:xfrm>
          <a:prstGeom prst="bentConnector2">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16752CA-348E-CF4A-DFCB-6C5A279EC17A}"/>
              </a:ext>
            </a:extLst>
          </p:cNvPr>
          <p:cNvSpPr txBox="1"/>
          <p:nvPr/>
        </p:nvSpPr>
        <p:spPr>
          <a:xfrm>
            <a:off x="531142" y="665267"/>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NUMERATOR</a:t>
            </a:r>
            <a:endParaRPr lang="en-US" sz="2000" dirty="0">
              <a:solidFill>
                <a:schemeClr val="accent3"/>
              </a:solidFill>
              <a:latin typeface="Ekster" panose="02000500030000020000"/>
            </a:endParaRPr>
          </a:p>
        </p:txBody>
      </p:sp>
    </p:spTree>
    <p:extLst>
      <p:ext uri="{BB962C8B-B14F-4D97-AF65-F5344CB8AC3E}">
        <p14:creationId xmlns:p14="http://schemas.microsoft.com/office/powerpoint/2010/main" val="3668737997"/>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6268" cy="82296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mj-lt"/>
                <a:ea typeface="+mj-ea"/>
                <a:cs typeface="+mj-cs"/>
              </a:rPr>
              <a:t>SRA-BH-C</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4" y="1021645"/>
            <a:ext cx="7315200" cy="3970318"/>
          </a:xfrm>
          <a:prstGeom prst="rect">
            <a:avLst/>
          </a:prstGeom>
          <a:noFill/>
        </p:spPr>
        <p:txBody>
          <a:bodyPr wrap="square">
            <a:spAutoFit/>
          </a:bodyPr>
          <a:lstStyle/>
          <a:p>
            <a:r>
              <a:rPr lang="en-US" sz="3600" b="1" dirty="0">
                <a:latin typeface="Ekster" panose="02000500030000020000"/>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panose="02000500030000020000"/>
              </a:rPr>
              <a:t>Suicide Risk Assessment</a:t>
            </a:r>
          </a:p>
          <a:p>
            <a:r>
              <a:rPr lang="en-US" sz="3600" b="1" dirty="0">
                <a:latin typeface="Ekster" panose="02000500030000020000"/>
              </a:rPr>
              <a:t>Diagnosis </a:t>
            </a:r>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76092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181F4-7CA0-4BFB-8E62-A51FE3F5EB1F}"/>
              </a:ext>
            </a:extLst>
          </p:cNvPr>
          <p:cNvPicPr>
            <a:picLocks noChangeAspect="1"/>
          </p:cNvPicPr>
          <p:nvPr/>
        </p:nvPicPr>
        <p:blipFill>
          <a:blip r:embed="rId3"/>
          <a:stretch>
            <a:fillRect/>
          </a:stretch>
        </p:blipFill>
        <p:spPr>
          <a:xfrm>
            <a:off x="12262980" y="7506686"/>
            <a:ext cx="2219325" cy="552450"/>
          </a:xfrm>
          <a:prstGeom prst="rect">
            <a:avLst/>
          </a:prstGeom>
        </p:spPr>
      </p:pic>
      <p:sp>
        <p:nvSpPr>
          <p:cNvPr id="12" name="TextBox 11">
            <a:extLst>
              <a:ext uri="{FF2B5EF4-FFF2-40B4-BE49-F238E27FC236}">
                <a16:creationId xmlns:a16="http://schemas.microsoft.com/office/drawing/2014/main" id="{4ADB03DA-490B-4F23-8FFD-113B9EFDD07E}"/>
              </a:ext>
            </a:extLst>
          </p:cNvPr>
          <p:cNvSpPr txBox="1"/>
          <p:nvPr/>
        </p:nvSpPr>
        <p:spPr>
          <a:xfrm>
            <a:off x="10463013" y="5715763"/>
            <a:ext cx="2449162" cy="369332"/>
          </a:xfrm>
          <a:prstGeom prst="rect">
            <a:avLst/>
          </a:prstGeom>
          <a:noFill/>
          <a:ln>
            <a:solidFill>
              <a:srgbClr val="262626"/>
            </a:solidFill>
          </a:ln>
        </p:spPr>
        <p:txBody>
          <a:bodyPr wrap="square" rtlCol="0">
            <a:spAutoFit/>
          </a:bodyPr>
          <a:lstStyle/>
          <a:p>
            <a:r>
              <a:rPr lang="en-US" b="1" dirty="0"/>
              <a:t>Exception or Exclusion</a:t>
            </a:r>
            <a:endParaRPr lang="en-US" dirty="0"/>
          </a:p>
        </p:txBody>
      </p:sp>
      <p:sp>
        <p:nvSpPr>
          <p:cNvPr id="22" name="TextBox 21">
            <a:extLst>
              <a:ext uri="{FF2B5EF4-FFF2-40B4-BE49-F238E27FC236}">
                <a16:creationId xmlns:a16="http://schemas.microsoft.com/office/drawing/2014/main" id="{1C9BA040-5441-4742-ADA3-70089E4B6F4A}"/>
              </a:ext>
            </a:extLst>
          </p:cNvPr>
          <p:cNvSpPr txBox="1"/>
          <p:nvPr/>
        </p:nvSpPr>
        <p:spPr>
          <a:xfrm>
            <a:off x="3257217" y="7719872"/>
            <a:ext cx="8819727" cy="369332"/>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p:txBody>
      </p:sp>
      <p:cxnSp>
        <p:nvCxnSpPr>
          <p:cNvPr id="8" name="Straight Connector 7">
            <a:extLst>
              <a:ext uri="{FF2B5EF4-FFF2-40B4-BE49-F238E27FC236}">
                <a16:creationId xmlns:a16="http://schemas.microsoft.com/office/drawing/2014/main" id="{80824AB0-EEC7-4761-AA2D-3EAC9C941BC1}"/>
              </a:ext>
            </a:extLst>
          </p:cNvPr>
          <p:cNvCxnSpPr>
            <a:cxnSpLocks/>
          </p:cNvCxnSpPr>
          <p:nvPr/>
        </p:nvCxnSpPr>
        <p:spPr>
          <a:xfrm>
            <a:off x="0" y="4378616"/>
            <a:ext cx="13827284" cy="0"/>
          </a:xfrm>
          <a:prstGeom prst="line">
            <a:avLst/>
          </a:prstGeom>
          <a:ln w="5397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Diamond 25">
            <a:extLst>
              <a:ext uri="{FF2B5EF4-FFF2-40B4-BE49-F238E27FC236}">
                <a16:creationId xmlns:a16="http://schemas.microsoft.com/office/drawing/2014/main" id="{1A9FDD08-FEFB-4620-8E76-19593E93886B}"/>
              </a:ext>
            </a:extLst>
          </p:cNvPr>
          <p:cNvSpPr/>
          <p:nvPr/>
        </p:nvSpPr>
        <p:spPr>
          <a:xfrm>
            <a:off x="6009822" y="203328"/>
            <a:ext cx="1305378" cy="1124538"/>
          </a:xfrm>
          <a:prstGeom prst="diamond">
            <a:avLst/>
          </a:prstGeom>
          <a:solidFill>
            <a:srgbClr val="272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solidFill>
              </a:rPr>
              <a:t>-</a:t>
            </a:r>
          </a:p>
        </p:txBody>
      </p:sp>
      <p:sp>
        <p:nvSpPr>
          <p:cNvPr id="27" name="Diamond 26">
            <a:extLst>
              <a:ext uri="{FF2B5EF4-FFF2-40B4-BE49-F238E27FC236}">
                <a16:creationId xmlns:a16="http://schemas.microsoft.com/office/drawing/2014/main" id="{23BBA18B-7A6A-407F-ABF4-891BBAD97521}"/>
              </a:ext>
            </a:extLst>
          </p:cNvPr>
          <p:cNvSpPr/>
          <p:nvPr/>
        </p:nvSpPr>
        <p:spPr>
          <a:xfrm>
            <a:off x="6009822" y="1933660"/>
            <a:ext cx="1305378" cy="1124538"/>
          </a:xfrm>
          <a:prstGeom prst="diamond">
            <a:avLst/>
          </a:prstGeom>
          <a:solidFill>
            <a:srgbClr val="272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solidFill>
              </a:rPr>
              <a:t>+</a:t>
            </a:r>
          </a:p>
        </p:txBody>
      </p:sp>
      <p:sp>
        <p:nvSpPr>
          <p:cNvPr id="29" name="Oval 28">
            <a:extLst>
              <a:ext uri="{FF2B5EF4-FFF2-40B4-BE49-F238E27FC236}">
                <a16:creationId xmlns:a16="http://schemas.microsoft.com/office/drawing/2014/main" id="{5231D126-C229-4B22-8782-2A43DDF3E9BE}"/>
              </a:ext>
            </a:extLst>
          </p:cNvPr>
          <p:cNvSpPr/>
          <p:nvPr/>
        </p:nvSpPr>
        <p:spPr>
          <a:xfrm>
            <a:off x="9129749" y="-1920"/>
            <a:ext cx="1736799" cy="18012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Numerator </a:t>
            </a:r>
          </a:p>
        </p:txBody>
      </p:sp>
      <p:sp>
        <p:nvSpPr>
          <p:cNvPr id="30" name="Oval 29">
            <a:extLst>
              <a:ext uri="{FF2B5EF4-FFF2-40B4-BE49-F238E27FC236}">
                <a16:creationId xmlns:a16="http://schemas.microsoft.com/office/drawing/2014/main" id="{6DD116FC-3D5C-4245-BAF2-1D3A6E75435B}"/>
              </a:ext>
            </a:extLst>
          </p:cNvPr>
          <p:cNvSpPr/>
          <p:nvPr/>
        </p:nvSpPr>
        <p:spPr>
          <a:xfrm>
            <a:off x="9153839" y="1788023"/>
            <a:ext cx="1828260" cy="170740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Numerator </a:t>
            </a:r>
          </a:p>
        </p:txBody>
      </p:sp>
      <p:sp>
        <p:nvSpPr>
          <p:cNvPr id="31" name="Oval 30">
            <a:extLst>
              <a:ext uri="{FF2B5EF4-FFF2-40B4-BE49-F238E27FC236}">
                <a16:creationId xmlns:a16="http://schemas.microsoft.com/office/drawing/2014/main" id="{8C06106D-FDA6-4E4D-B386-D1B42D10A267}"/>
              </a:ext>
            </a:extLst>
          </p:cNvPr>
          <p:cNvSpPr/>
          <p:nvPr/>
        </p:nvSpPr>
        <p:spPr>
          <a:xfrm>
            <a:off x="11660380" y="2757077"/>
            <a:ext cx="1763243" cy="16452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Ekster" panose="02000500030000020000"/>
              </a:rPr>
              <a:t>Not in Numerator</a:t>
            </a:r>
          </a:p>
        </p:txBody>
      </p:sp>
      <p:sp>
        <p:nvSpPr>
          <p:cNvPr id="36" name="TextBox 35">
            <a:extLst>
              <a:ext uri="{FF2B5EF4-FFF2-40B4-BE49-F238E27FC236}">
                <a16:creationId xmlns:a16="http://schemas.microsoft.com/office/drawing/2014/main" id="{B7B4D514-A3E5-B050-640F-1E68A4436A93}"/>
              </a:ext>
            </a:extLst>
          </p:cNvPr>
          <p:cNvSpPr txBox="1"/>
          <p:nvPr/>
        </p:nvSpPr>
        <p:spPr>
          <a:xfrm>
            <a:off x="908516" y="163006"/>
            <a:ext cx="1763243" cy="369332"/>
          </a:xfrm>
          <a:prstGeom prst="rect">
            <a:avLst/>
          </a:prstGeom>
          <a:noFill/>
        </p:spPr>
        <p:txBody>
          <a:bodyPr wrap="square" rtlCol="0">
            <a:spAutoFit/>
          </a:bodyPr>
          <a:lstStyle/>
          <a:p>
            <a:r>
              <a:rPr lang="en-US" b="1" dirty="0"/>
              <a:t>NUMERATOR</a:t>
            </a:r>
          </a:p>
        </p:txBody>
      </p:sp>
      <p:sp>
        <p:nvSpPr>
          <p:cNvPr id="46" name="Rectangle 45">
            <a:extLst>
              <a:ext uri="{FF2B5EF4-FFF2-40B4-BE49-F238E27FC236}">
                <a16:creationId xmlns:a16="http://schemas.microsoft.com/office/drawing/2014/main" id="{5BBF14A1-0387-3C17-1AE3-B312C7AAF8CC}"/>
              </a:ext>
            </a:extLst>
          </p:cNvPr>
          <p:cNvSpPr/>
          <p:nvPr/>
        </p:nvSpPr>
        <p:spPr>
          <a:xfrm>
            <a:off x="908516" y="627797"/>
            <a:ext cx="3120219" cy="23122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latin typeface="Ekster" panose="02000500030000020000"/>
              </a:rPr>
              <a:t>Assessment or intervention: Initial numerator element</a:t>
            </a:r>
          </a:p>
        </p:txBody>
      </p:sp>
      <p:cxnSp>
        <p:nvCxnSpPr>
          <p:cNvPr id="57" name="Straight Connector 56">
            <a:extLst>
              <a:ext uri="{FF2B5EF4-FFF2-40B4-BE49-F238E27FC236}">
                <a16:creationId xmlns:a16="http://schemas.microsoft.com/office/drawing/2014/main" id="{5FEC387C-3589-3B52-56B8-A8488128F9F8}"/>
              </a:ext>
            </a:extLst>
          </p:cNvPr>
          <p:cNvCxnSpPr>
            <a:stCxn id="26" idx="2"/>
            <a:endCxn id="27" idx="0"/>
          </p:cNvCxnSpPr>
          <p:nvPr/>
        </p:nvCxnSpPr>
        <p:spPr>
          <a:xfrm>
            <a:off x="6662511" y="1327866"/>
            <a:ext cx="0" cy="605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8A5588E-5AE8-9C01-F2F1-EA111A8887FB}"/>
              </a:ext>
            </a:extLst>
          </p:cNvPr>
          <p:cNvCxnSpPr>
            <a:cxnSpLocks/>
          </p:cNvCxnSpPr>
          <p:nvPr/>
        </p:nvCxnSpPr>
        <p:spPr>
          <a:xfrm flipV="1">
            <a:off x="4042383" y="1647446"/>
            <a:ext cx="2130666" cy="35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Minus Sign 2">
            <a:extLst>
              <a:ext uri="{FF2B5EF4-FFF2-40B4-BE49-F238E27FC236}">
                <a16:creationId xmlns:a16="http://schemas.microsoft.com/office/drawing/2014/main" id="{7D08AAC8-F471-3CBE-8149-346E5337C1FC}"/>
              </a:ext>
            </a:extLst>
          </p:cNvPr>
          <p:cNvSpPr/>
          <p:nvPr/>
        </p:nvSpPr>
        <p:spPr>
          <a:xfrm>
            <a:off x="9461368" y="5531780"/>
            <a:ext cx="941649" cy="8692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62FA895C-D85B-0A81-54EA-EA039610608F}"/>
              </a:ext>
            </a:extLst>
          </p:cNvPr>
          <p:cNvSpPr/>
          <p:nvPr/>
        </p:nvSpPr>
        <p:spPr>
          <a:xfrm>
            <a:off x="6714503" y="5306368"/>
            <a:ext cx="2781593" cy="184409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Element two of Denominator or population </a:t>
            </a:r>
          </a:p>
        </p:txBody>
      </p:sp>
      <p:sp>
        <p:nvSpPr>
          <p:cNvPr id="45" name="Parallelogram 44">
            <a:extLst>
              <a:ext uri="{FF2B5EF4-FFF2-40B4-BE49-F238E27FC236}">
                <a16:creationId xmlns:a16="http://schemas.microsoft.com/office/drawing/2014/main" id="{3FBF7881-8DEC-0D63-FF02-B08730B1D003}"/>
              </a:ext>
            </a:extLst>
          </p:cNvPr>
          <p:cNvSpPr/>
          <p:nvPr/>
        </p:nvSpPr>
        <p:spPr>
          <a:xfrm>
            <a:off x="3010630" y="5348274"/>
            <a:ext cx="2908922" cy="1844096"/>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Element one of Denominator or Population </a:t>
            </a:r>
          </a:p>
        </p:txBody>
      </p:sp>
      <p:sp>
        <p:nvSpPr>
          <p:cNvPr id="47" name="Plus Sign 46">
            <a:extLst>
              <a:ext uri="{FF2B5EF4-FFF2-40B4-BE49-F238E27FC236}">
                <a16:creationId xmlns:a16="http://schemas.microsoft.com/office/drawing/2014/main" id="{97CA6BF4-E5D2-58EC-1D96-75139700C954}"/>
              </a:ext>
            </a:extLst>
          </p:cNvPr>
          <p:cNvSpPr/>
          <p:nvPr/>
        </p:nvSpPr>
        <p:spPr>
          <a:xfrm>
            <a:off x="5930339" y="5711337"/>
            <a:ext cx="914400" cy="914400"/>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DC0A4EB-8E71-5ADC-283F-F9F1D06AB2D2}"/>
              </a:ext>
            </a:extLst>
          </p:cNvPr>
          <p:cNvSpPr txBox="1"/>
          <p:nvPr/>
        </p:nvSpPr>
        <p:spPr>
          <a:xfrm>
            <a:off x="908516" y="4475620"/>
            <a:ext cx="1763243" cy="369332"/>
          </a:xfrm>
          <a:prstGeom prst="rect">
            <a:avLst/>
          </a:prstGeom>
          <a:noFill/>
        </p:spPr>
        <p:txBody>
          <a:bodyPr wrap="square" rtlCol="0">
            <a:spAutoFit/>
          </a:bodyPr>
          <a:lstStyle/>
          <a:p>
            <a:r>
              <a:rPr lang="en-US" b="1" dirty="0"/>
              <a:t>DENOMINATOR</a:t>
            </a:r>
          </a:p>
        </p:txBody>
      </p:sp>
      <p:sp>
        <p:nvSpPr>
          <p:cNvPr id="6" name="Arrow: Right 5">
            <a:extLst>
              <a:ext uri="{FF2B5EF4-FFF2-40B4-BE49-F238E27FC236}">
                <a16:creationId xmlns:a16="http://schemas.microsoft.com/office/drawing/2014/main" id="{221FE257-D120-8C1A-94EA-A5BC50B437FD}"/>
              </a:ext>
            </a:extLst>
          </p:cNvPr>
          <p:cNvSpPr/>
          <p:nvPr/>
        </p:nvSpPr>
        <p:spPr>
          <a:xfrm>
            <a:off x="121660" y="5001036"/>
            <a:ext cx="3051027" cy="2327815"/>
          </a:xfrm>
          <a:prstGeom prst="rightArrow">
            <a:avLst/>
          </a:prstGeom>
          <a:solidFill>
            <a:schemeClr val="accent3"/>
          </a:solid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Ekster"/>
              </a:rPr>
              <a:t>Calculation begins here</a:t>
            </a:r>
          </a:p>
        </p:txBody>
      </p:sp>
      <p:sp>
        <p:nvSpPr>
          <p:cNvPr id="9" name="Arrow: Curved Down 8">
            <a:extLst>
              <a:ext uri="{FF2B5EF4-FFF2-40B4-BE49-F238E27FC236}">
                <a16:creationId xmlns:a16="http://schemas.microsoft.com/office/drawing/2014/main" id="{90EE6E75-39FE-84E9-FB69-877FFF3EB917}"/>
              </a:ext>
            </a:extLst>
          </p:cNvPr>
          <p:cNvSpPr/>
          <p:nvPr/>
        </p:nvSpPr>
        <p:spPr>
          <a:xfrm>
            <a:off x="4701495" y="4587108"/>
            <a:ext cx="3051027" cy="602554"/>
          </a:xfrm>
          <a:prstGeom prst="curvedDownArrow">
            <a:avLst/>
          </a:prstGeom>
          <a:solidFill>
            <a:srgbClr val="00B050"/>
          </a:solid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48A4D96-B30F-0C6D-6446-AF1AC16E0B3F}"/>
              </a:ext>
            </a:extLst>
          </p:cNvPr>
          <p:cNvSpPr txBox="1"/>
          <p:nvPr/>
        </p:nvSpPr>
        <p:spPr>
          <a:xfrm>
            <a:off x="7497000" y="4660286"/>
            <a:ext cx="3903415" cy="400110"/>
          </a:xfrm>
          <a:prstGeom prst="rect">
            <a:avLst/>
          </a:prstGeom>
          <a:noFill/>
        </p:spPr>
        <p:txBody>
          <a:bodyPr wrap="square" rtlCol="0">
            <a:spAutoFit/>
          </a:bodyPr>
          <a:lstStyle/>
          <a:p>
            <a:r>
              <a:rPr lang="en-US" sz="2000" b="1" dirty="0">
                <a:solidFill>
                  <a:srgbClr val="00B050"/>
                </a:solidFill>
                <a:effectLst>
                  <a:outerShdw blurRad="38100" dist="38100" dir="2700000" algn="tl">
                    <a:srgbClr val="000000">
                      <a:alpha val="43137"/>
                    </a:srgbClr>
                  </a:outerShdw>
                </a:effectLst>
              </a:rPr>
              <a:t>Both elements must be present </a:t>
            </a:r>
          </a:p>
        </p:txBody>
      </p:sp>
      <p:sp>
        <p:nvSpPr>
          <p:cNvPr id="23" name="Arrow: Curved Up 22">
            <a:extLst>
              <a:ext uri="{FF2B5EF4-FFF2-40B4-BE49-F238E27FC236}">
                <a16:creationId xmlns:a16="http://schemas.microsoft.com/office/drawing/2014/main" id="{AEEA42F8-DCA5-0EFF-9925-61D18CD57179}"/>
              </a:ext>
            </a:extLst>
          </p:cNvPr>
          <p:cNvSpPr/>
          <p:nvPr/>
        </p:nvSpPr>
        <p:spPr>
          <a:xfrm>
            <a:off x="9812740" y="6189432"/>
            <a:ext cx="2908923" cy="1477328"/>
          </a:xfrm>
          <a:prstGeom prst="curvedUpArrow">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EB557348-1FAF-C284-22AE-D344B2F11861}"/>
              </a:ext>
            </a:extLst>
          </p:cNvPr>
          <p:cNvSpPr txBox="1"/>
          <p:nvPr/>
        </p:nvSpPr>
        <p:spPr>
          <a:xfrm>
            <a:off x="12406041" y="6496099"/>
            <a:ext cx="2328145" cy="1015663"/>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Remove clients who meet exception or exclusion</a:t>
            </a:r>
          </a:p>
        </p:txBody>
      </p:sp>
      <p:sp>
        <p:nvSpPr>
          <p:cNvPr id="34" name="Arrow: Down 33">
            <a:extLst>
              <a:ext uri="{FF2B5EF4-FFF2-40B4-BE49-F238E27FC236}">
                <a16:creationId xmlns:a16="http://schemas.microsoft.com/office/drawing/2014/main" id="{8F8161AF-AD17-1C5A-E818-35844D1C5F30}"/>
              </a:ext>
            </a:extLst>
          </p:cNvPr>
          <p:cNvSpPr/>
          <p:nvPr/>
        </p:nvSpPr>
        <p:spPr>
          <a:xfrm rot="17877819">
            <a:off x="3999477" y="285081"/>
            <a:ext cx="2405283" cy="1921030"/>
          </a:xfrm>
          <a:prstGeom prst="downArrow">
            <a:avLst/>
          </a:prstGeom>
          <a:solidFill>
            <a:schemeClr val="accent3">
              <a:alpha val="7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Ekster" panose="02000500030000020000"/>
              </a:rPr>
              <a:t>OUTCOMES</a:t>
            </a:r>
            <a:r>
              <a:rPr lang="en-US" sz="1200" b="1" dirty="0">
                <a:solidFill>
                  <a:schemeClr val="bg2"/>
                </a:solidFill>
              </a:rPr>
              <a:t> </a:t>
            </a:r>
          </a:p>
        </p:txBody>
      </p:sp>
      <p:sp>
        <p:nvSpPr>
          <p:cNvPr id="2" name="Arrow: Right 1">
            <a:extLst>
              <a:ext uri="{FF2B5EF4-FFF2-40B4-BE49-F238E27FC236}">
                <a16:creationId xmlns:a16="http://schemas.microsoft.com/office/drawing/2014/main" id="{9D7E1BB1-A161-D322-8B87-B1F14EEA0ADE}"/>
              </a:ext>
            </a:extLst>
          </p:cNvPr>
          <p:cNvSpPr/>
          <p:nvPr/>
        </p:nvSpPr>
        <p:spPr>
          <a:xfrm>
            <a:off x="6348079" y="3678657"/>
            <a:ext cx="3903415" cy="755713"/>
          </a:xfrm>
          <a:prstGeom prst="rightArrow">
            <a:avLst/>
          </a:prstGeom>
          <a:solidFill>
            <a:schemeClr val="bg1"/>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LACK OF ACTION</a:t>
            </a:r>
          </a:p>
        </p:txBody>
      </p:sp>
      <p:sp>
        <p:nvSpPr>
          <p:cNvPr id="33" name="Rectangle 32">
            <a:extLst>
              <a:ext uri="{FF2B5EF4-FFF2-40B4-BE49-F238E27FC236}">
                <a16:creationId xmlns:a16="http://schemas.microsoft.com/office/drawing/2014/main" id="{FC80026B-EABA-0BBD-8132-CA930CCF2927}"/>
              </a:ext>
            </a:extLst>
          </p:cNvPr>
          <p:cNvSpPr/>
          <p:nvPr/>
        </p:nvSpPr>
        <p:spPr>
          <a:xfrm>
            <a:off x="4185831" y="3234678"/>
            <a:ext cx="1763243" cy="725490"/>
          </a:xfrm>
          <a:prstGeom prst="rect">
            <a:avLst/>
          </a:prstGeom>
          <a:solidFill>
            <a:schemeClr val="bg1"/>
          </a:solidFill>
          <a:ln w="254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chemeClr val="bg2"/>
                </a:solidFill>
              </a:rPr>
              <a:t>NOT SCREENED</a:t>
            </a:r>
          </a:p>
        </p:txBody>
      </p:sp>
      <p:cxnSp>
        <p:nvCxnSpPr>
          <p:cNvPr id="5" name="Straight Arrow Connector 4">
            <a:extLst>
              <a:ext uri="{FF2B5EF4-FFF2-40B4-BE49-F238E27FC236}">
                <a16:creationId xmlns:a16="http://schemas.microsoft.com/office/drawing/2014/main" id="{1557AA9D-38BD-C969-2B24-15091FD1C196}"/>
              </a:ext>
            </a:extLst>
          </p:cNvPr>
          <p:cNvCxnSpPr>
            <a:cxnSpLocks/>
          </p:cNvCxnSpPr>
          <p:nvPr/>
        </p:nvCxnSpPr>
        <p:spPr>
          <a:xfrm flipV="1">
            <a:off x="5949074" y="3678316"/>
            <a:ext cx="5687216" cy="42524"/>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23F979-7DCA-497D-EF23-54F52E6C770D}"/>
              </a:ext>
            </a:extLst>
          </p:cNvPr>
          <p:cNvSpPr txBox="1"/>
          <p:nvPr/>
        </p:nvSpPr>
        <p:spPr>
          <a:xfrm>
            <a:off x="6110029" y="5980277"/>
            <a:ext cx="919644" cy="369332"/>
          </a:xfrm>
          <a:prstGeom prst="rect">
            <a:avLst/>
          </a:prstGeom>
          <a:noFill/>
        </p:spPr>
        <p:txBody>
          <a:bodyPr wrap="square" rtlCol="0">
            <a:spAutoFit/>
          </a:bodyPr>
          <a:lstStyle/>
          <a:p>
            <a:r>
              <a:rPr lang="en-US" dirty="0">
                <a:solidFill>
                  <a:schemeClr val="bg2"/>
                </a:solidFill>
              </a:rPr>
              <a:t>AND</a:t>
            </a:r>
          </a:p>
        </p:txBody>
      </p:sp>
      <p:sp>
        <p:nvSpPr>
          <p:cNvPr id="13" name="Rectangle 12">
            <a:extLst>
              <a:ext uri="{FF2B5EF4-FFF2-40B4-BE49-F238E27FC236}">
                <a16:creationId xmlns:a16="http://schemas.microsoft.com/office/drawing/2014/main" id="{4342864E-6897-060A-180E-9C07F564743F}"/>
              </a:ext>
            </a:extLst>
          </p:cNvPr>
          <p:cNvSpPr/>
          <p:nvPr/>
        </p:nvSpPr>
        <p:spPr>
          <a:xfrm>
            <a:off x="12090418" y="7523184"/>
            <a:ext cx="2328145" cy="646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2B34EB5D-3D48-4929-5FA8-7FE849F78FCF}"/>
              </a:ext>
            </a:extLst>
          </p:cNvPr>
          <p:cNvCxnSpPr>
            <a:stCxn id="26" idx="3"/>
          </p:cNvCxnSpPr>
          <p:nvPr/>
        </p:nvCxnSpPr>
        <p:spPr>
          <a:xfrm>
            <a:off x="7315200" y="765597"/>
            <a:ext cx="1814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520AA03-CBB1-F383-FDC7-D129A55A870F}"/>
              </a:ext>
            </a:extLst>
          </p:cNvPr>
          <p:cNvCxnSpPr>
            <a:stCxn id="27" idx="3"/>
          </p:cNvCxnSpPr>
          <p:nvPr/>
        </p:nvCxnSpPr>
        <p:spPr>
          <a:xfrm>
            <a:off x="7315200" y="2495929"/>
            <a:ext cx="1838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Arrow: Left 58">
            <a:extLst>
              <a:ext uri="{FF2B5EF4-FFF2-40B4-BE49-F238E27FC236}">
                <a16:creationId xmlns:a16="http://schemas.microsoft.com/office/drawing/2014/main" id="{12774DB1-F8FF-9968-5547-9320F37C6346}"/>
              </a:ext>
            </a:extLst>
          </p:cNvPr>
          <p:cNvSpPr/>
          <p:nvPr/>
        </p:nvSpPr>
        <p:spPr>
          <a:xfrm>
            <a:off x="10982099" y="1814555"/>
            <a:ext cx="2849217" cy="1021823"/>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2"/>
                </a:solidFill>
              </a:rPr>
              <a:t>Intervention or Follow Up </a:t>
            </a:r>
          </a:p>
        </p:txBody>
      </p:sp>
    </p:spTree>
    <p:extLst>
      <p:ext uri="{BB962C8B-B14F-4D97-AF65-F5344CB8AC3E}">
        <p14:creationId xmlns:p14="http://schemas.microsoft.com/office/powerpoint/2010/main" val="3484238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SRA-BHC</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502134" y="2398643"/>
            <a:ext cx="9727096" cy="4399721"/>
          </a:xfrm>
        </p:spPr>
        <p:txBody>
          <a:bodyPr>
            <a:noAutofit/>
          </a:bodyPr>
          <a:lstStyle/>
          <a:p>
            <a:pPr marL="342900" indent="-342900">
              <a:buFont typeface="Arial" panose="020B0604020202020204" pitchFamily="34" charset="0"/>
              <a:buChar char="•"/>
            </a:pPr>
            <a:r>
              <a:rPr lang="en-US" sz="2000" dirty="0"/>
              <a:t>This measure is based on the percentage of </a:t>
            </a:r>
            <a:r>
              <a:rPr lang="en-US" sz="2000" u="sng" dirty="0"/>
              <a:t>consumer visits </a:t>
            </a:r>
            <a:r>
              <a:rPr lang="en-US" sz="2000" dirty="0"/>
              <a:t>rather than consumers.</a:t>
            </a:r>
          </a:p>
          <a:p>
            <a:pPr marL="342900" indent="-342900">
              <a:buFont typeface="Arial" panose="020B0604020202020204" pitchFamily="34" charset="0"/>
              <a:buChar char="•"/>
            </a:pPr>
            <a:r>
              <a:rPr lang="en-US" sz="2000" dirty="0"/>
              <a:t>The specific type and magnitude of the SRA is intended to be at the discretion of the individual clinician and should be specific to the needs of the consumer. </a:t>
            </a:r>
          </a:p>
          <a:p>
            <a:pPr marL="342900" indent="-342900">
              <a:buFont typeface="Arial" panose="020B0604020202020204" pitchFamily="34" charset="0"/>
              <a:buChar char="•"/>
            </a:pPr>
            <a:r>
              <a:rPr lang="en-US" sz="2000" dirty="0"/>
              <a:t>Suicide risk assessment can include:</a:t>
            </a:r>
          </a:p>
          <a:p>
            <a:pPr marL="1165860" lvl="1" indent="-342900"/>
            <a:r>
              <a:rPr lang="en-US" sz="2000" dirty="0"/>
              <a:t>Specific inquiry about suicidal thoughts, intent, plans, means, and behaviors</a:t>
            </a:r>
          </a:p>
          <a:p>
            <a:pPr marL="1165860" lvl="1" indent="-342900"/>
            <a:r>
              <a:rPr lang="en-US" sz="2000" dirty="0"/>
              <a:t>Identification of specific psychiatric symptoms (e.g., psychosis, severe anxiety, substance use) or general medical conditions that may increase the acting on suicidal ideas</a:t>
            </a:r>
          </a:p>
          <a:p>
            <a:pPr marL="1165860" lvl="1" indent="-342900"/>
            <a:r>
              <a:rPr lang="en-US" sz="2000" dirty="0"/>
              <a:t>Assessment of past and particularly, recent suicidal behavior </a:t>
            </a:r>
          </a:p>
          <a:p>
            <a:pPr marL="1165860" lvl="1" indent="-342900"/>
            <a:r>
              <a:rPr lang="en-US" sz="2000" dirty="0"/>
              <a:t>Delineation of current stressors and potential protective factors (e.g., positive reasons for living, strong social support)</a:t>
            </a:r>
          </a:p>
          <a:p>
            <a:pPr marL="1165860" lvl="1" indent="-342900"/>
            <a:r>
              <a:rPr lang="en-US" sz="2000" dirty="0"/>
              <a:t>Identification of any family history of suicide or mental illness</a:t>
            </a:r>
          </a:p>
          <a:p>
            <a:pPr marL="0" lvl="1" indent="0">
              <a:spcBef>
                <a:spcPts val="1200"/>
              </a:spcBef>
              <a:buNone/>
            </a:pPr>
            <a:r>
              <a:rPr lang="en-US" sz="2000" dirty="0"/>
              <a:t>Low burden tools to track suicidal ideation such as the Columbia Suicide Severity Rating Scale (CSSRS) can also be used. </a:t>
            </a:r>
          </a:p>
          <a:p>
            <a:pPr marL="342900" lvl="1" indent="-342900">
              <a:spcBef>
                <a:spcPts val="1200"/>
              </a:spcBef>
            </a:pPr>
            <a:r>
              <a:rPr lang="en-US" sz="2000" dirty="0"/>
              <a:t>This measure is also part of the eCQM MIPS measure reporting (cms177). While current eCQM MIPS measure does have its own clinical value set codes which can be slightly different than the CCBHC codes, the measure logic is very similar. </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solidFill>
            <a:srgbClr val="7030A0"/>
          </a:solidFill>
          <a:ln>
            <a:solidFill>
              <a:srgbClr val="7030A0"/>
            </a:solidFill>
          </a:ln>
        </p:spPr>
      </p:pic>
    </p:spTree>
    <p:extLst>
      <p:ext uri="{BB962C8B-B14F-4D97-AF65-F5344CB8AC3E}">
        <p14:creationId xmlns:p14="http://schemas.microsoft.com/office/powerpoint/2010/main" val="15413027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BB23-4F46-4331-94E8-DE2D8F338CDE}"/>
              </a:ext>
            </a:extLst>
          </p:cNvPr>
          <p:cNvSpPr>
            <a:spLocks noGrp="1"/>
          </p:cNvSpPr>
          <p:nvPr>
            <p:ph type="ctrTitle"/>
          </p:nvPr>
        </p:nvSpPr>
        <p:spPr/>
        <p:txBody>
          <a:bodyPr/>
          <a:lstStyle/>
          <a:p>
            <a:r>
              <a:rPr lang="en-US" dirty="0"/>
              <a:t>SRA-BH-C DENOMINATOR</a:t>
            </a:r>
          </a:p>
        </p:txBody>
      </p:sp>
      <p:graphicFrame>
        <p:nvGraphicFramePr>
          <p:cNvPr id="4" name="Table 4">
            <a:extLst>
              <a:ext uri="{FF2B5EF4-FFF2-40B4-BE49-F238E27FC236}">
                <a16:creationId xmlns:a16="http://schemas.microsoft.com/office/drawing/2014/main" id="{71A61550-B294-429A-831C-9EBB6BC1B51A}"/>
              </a:ext>
            </a:extLst>
          </p:cNvPr>
          <p:cNvGraphicFramePr>
            <a:graphicFrameLocks noGrp="1"/>
          </p:cNvGraphicFramePr>
          <p:nvPr>
            <p:extLst>
              <p:ext uri="{D42A27DB-BD31-4B8C-83A1-F6EECF244321}">
                <p14:modId xmlns:p14="http://schemas.microsoft.com/office/powerpoint/2010/main" val="3555143493"/>
              </p:ext>
            </p:extLst>
          </p:nvPr>
        </p:nvGraphicFramePr>
        <p:xfrm>
          <a:off x="969264" y="1577337"/>
          <a:ext cx="13081767" cy="521140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5457">
                <a:tc>
                  <a:txBody>
                    <a:bodyPr/>
                    <a:lstStyle/>
                    <a:p>
                      <a:r>
                        <a:rPr lang="en-US" sz="2900" dirty="0">
                          <a:solidFill>
                            <a:schemeClr val="tx1">
                              <a:lumMod val="20000"/>
                              <a:lumOff val="80000"/>
                            </a:schemeClr>
                          </a:solidFill>
                          <a:latin typeface="Ekster" panose="02000500030000020000"/>
                        </a:rPr>
                        <a:t>Criteria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a:solidFill>
                            <a:schemeClr val="tx1">
                              <a:lumMod val="20000"/>
                              <a:lumOff val="80000"/>
                            </a:schemeClr>
                          </a:solidFill>
                          <a:latin typeface="Ekster" panose="02000500030000020000"/>
                        </a:rPr>
                        <a:t>Requirements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550694">
                <a:tc>
                  <a:txBody>
                    <a:bodyPr/>
                    <a:lstStyle/>
                    <a:p>
                      <a:r>
                        <a:rPr lang="en-US" sz="2900" dirty="0">
                          <a:latin typeface="Ekster" panose="02000500030000020000"/>
                        </a:rPr>
                        <a:t>Age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dirty="0">
                          <a:latin typeface="Ekster" panose="02000500030000020000"/>
                        </a:rPr>
                        <a:t>Consumers aged 18 years and older</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2360877">
                <a:tc>
                  <a:txBody>
                    <a:bodyPr/>
                    <a:lstStyle/>
                    <a:p>
                      <a:r>
                        <a:rPr lang="en-US" sz="2900" dirty="0">
                          <a:latin typeface="Ekster" panose="02000500030000020000"/>
                        </a:rPr>
                        <a:t>Event/Diagnosis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Ekster" panose="02000500030000020000"/>
                        </a:rPr>
                        <a:t>Follow the steps below to identify the eligible population:</a:t>
                      </a:r>
                    </a:p>
                    <a:p>
                      <a:r>
                        <a:rPr lang="en-US" sz="2000" dirty="0">
                          <a:latin typeface="Ekster" panose="02000500030000020000"/>
                        </a:rPr>
                        <a:t>Step 1</a:t>
                      </a:r>
                    </a:p>
                    <a:p>
                      <a:r>
                        <a:rPr lang="en-US" sz="2000" dirty="0">
                          <a:latin typeface="Ekster" panose="02000500030000020000"/>
                        </a:rPr>
                        <a:t>Identify consumers seen at the provider entity who were aged 18 and older at the start of the measurement year. </a:t>
                      </a:r>
                    </a:p>
                    <a:p>
                      <a:r>
                        <a:rPr lang="en-US" sz="2000" dirty="0">
                          <a:latin typeface="Ekster" panose="02000500030000020000"/>
                        </a:rPr>
                        <a:t>Step 2</a:t>
                      </a:r>
                    </a:p>
                    <a:p>
                      <a:r>
                        <a:rPr lang="en-US" sz="2000" dirty="0">
                          <a:latin typeface="Ekster" panose="02000500030000020000"/>
                        </a:rPr>
                        <a:t>Identify consumers from step 1 who had at </a:t>
                      </a:r>
                      <a:r>
                        <a:rPr lang="en-US" sz="2000">
                          <a:latin typeface="Ekster" panose="02000500030000020000"/>
                        </a:rPr>
                        <a:t>least one </a:t>
                      </a:r>
                      <a:r>
                        <a:rPr lang="en-US" sz="2000" dirty="0">
                          <a:latin typeface="Ekster" panose="02000500030000020000"/>
                        </a:rPr>
                        <a:t>qualifying visit during the measurement year. </a:t>
                      </a:r>
                    </a:p>
                    <a:p>
                      <a:r>
                        <a:rPr lang="en-US" sz="2000" dirty="0">
                          <a:latin typeface="Ekster" panose="02000500030000020000"/>
                        </a:rPr>
                        <a:t>Step 3</a:t>
                      </a:r>
                    </a:p>
                    <a:p>
                      <a:r>
                        <a:rPr lang="en-US" sz="2000" dirty="0">
                          <a:latin typeface="Ekster" panose="02000500030000020000"/>
                        </a:rPr>
                        <a:t>Identify consumers from step 2 who had an active diagnosis of Major Depressive disorder at the time of the encounter. </a:t>
                      </a:r>
                    </a:p>
                    <a:p>
                      <a:endParaRPr lang="en-US" sz="2000" i="1" dirty="0">
                        <a:latin typeface="Ekster" panose="02000500030000020000"/>
                      </a:endParaRPr>
                    </a:p>
                    <a:p>
                      <a:r>
                        <a:rPr lang="en-US" sz="2000" i="1" dirty="0">
                          <a:latin typeface="Ekster" panose="02000500030000020000"/>
                        </a:rPr>
                        <a:t>Note:</a:t>
                      </a:r>
                      <a:r>
                        <a:rPr lang="en-US" sz="2000" dirty="0">
                          <a:latin typeface="Ekster" panose="02000500030000020000"/>
                        </a:rPr>
                        <a:t> One consumer may have multiple encounters with an active diagnosis of Major Depressive Disorder and each encounter counts separately.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75336"/>
                  </a:ext>
                </a:extLst>
              </a:tr>
            </a:tbl>
          </a:graphicData>
        </a:graphic>
      </p:graphicFrame>
    </p:spTree>
    <p:extLst>
      <p:ext uri="{BB962C8B-B14F-4D97-AF65-F5344CB8AC3E}">
        <p14:creationId xmlns:p14="http://schemas.microsoft.com/office/powerpoint/2010/main" val="12977688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FFC6-A505-4233-AC0F-21484ABAE59F}"/>
              </a:ext>
            </a:extLst>
          </p:cNvPr>
          <p:cNvSpPr>
            <a:spLocks noGrp="1"/>
          </p:cNvSpPr>
          <p:nvPr>
            <p:ph type="ctrTitle"/>
          </p:nvPr>
        </p:nvSpPr>
        <p:spPr>
          <a:xfrm>
            <a:off x="969263" y="429632"/>
            <a:ext cx="13081767" cy="1978820"/>
          </a:xfrm>
        </p:spPr>
        <p:txBody>
          <a:bodyPr>
            <a:noAutofit/>
          </a:bodyPr>
          <a:lstStyle/>
          <a:p>
            <a:r>
              <a:rPr lang="en-US" dirty="0"/>
              <a:t>SRA-BH-C Numerator</a:t>
            </a:r>
            <a:br>
              <a:rPr lang="en-US" dirty="0"/>
            </a:br>
            <a:r>
              <a:rPr lang="en-US" sz="1800" dirty="0">
                <a:ea typeface="+mn-ea"/>
                <a:cs typeface="+mn-cs"/>
              </a:rPr>
              <a:t>The number of consumer visits with a suicide risk assessment completed during the visit in which a new diagnosis or recurrent episode was identified. </a:t>
            </a:r>
          </a:p>
        </p:txBody>
      </p:sp>
      <p:graphicFrame>
        <p:nvGraphicFramePr>
          <p:cNvPr id="4" name="Table 4">
            <a:extLst>
              <a:ext uri="{FF2B5EF4-FFF2-40B4-BE49-F238E27FC236}">
                <a16:creationId xmlns:a16="http://schemas.microsoft.com/office/drawing/2014/main" id="{9FDDCCCB-94E8-4D2C-B6EE-ADA01DB310F4}"/>
              </a:ext>
            </a:extLst>
          </p:cNvPr>
          <p:cNvGraphicFramePr>
            <a:graphicFrameLocks noGrp="1"/>
          </p:cNvGraphicFramePr>
          <p:nvPr>
            <p:extLst>
              <p:ext uri="{D42A27DB-BD31-4B8C-83A1-F6EECF244321}">
                <p14:modId xmlns:p14="http://schemas.microsoft.com/office/powerpoint/2010/main" val="3898376614"/>
              </p:ext>
            </p:extLst>
          </p:nvPr>
        </p:nvGraphicFramePr>
        <p:xfrm>
          <a:off x="969264" y="2084896"/>
          <a:ext cx="13081767" cy="4912762"/>
        </p:xfrm>
        <a:graphic>
          <a:graphicData uri="http://schemas.openxmlformats.org/drawingml/2006/table">
            <a:tbl>
              <a:tblPr firstRow="1" bandRow="1">
                <a:tableStyleId>{21E4AEA4-8DFA-4A89-87EB-49C32662AFE0}</a:tableStyleId>
              </a:tblPr>
              <a:tblGrid>
                <a:gridCol w="3751674">
                  <a:extLst>
                    <a:ext uri="{9D8B030D-6E8A-4147-A177-3AD203B41FA5}">
                      <a16:colId xmlns:a16="http://schemas.microsoft.com/office/drawing/2014/main" val="2605021400"/>
                    </a:ext>
                  </a:extLst>
                </a:gridCol>
                <a:gridCol w="9330093">
                  <a:extLst>
                    <a:ext uri="{9D8B030D-6E8A-4147-A177-3AD203B41FA5}">
                      <a16:colId xmlns:a16="http://schemas.microsoft.com/office/drawing/2014/main" val="1677761269"/>
                    </a:ext>
                  </a:extLst>
                </a:gridCol>
              </a:tblGrid>
              <a:tr h="538894">
                <a:tc>
                  <a:txBody>
                    <a:bodyPr/>
                    <a:lstStyle/>
                    <a:p>
                      <a:r>
                        <a:rPr lang="en-US" sz="2900" dirty="0">
                          <a:solidFill>
                            <a:schemeClr val="tx1">
                              <a:lumMod val="20000"/>
                              <a:lumOff val="80000"/>
                            </a:schemeClr>
                          </a:solidFill>
                        </a:rPr>
                        <a:t>Element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900" dirty="0">
                          <a:solidFill>
                            <a:schemeClr val="tx1">
                              <a:lumMod val="20000"/>
                              <a:lumOff val="80000"/>
                            </a:schemeClr>
                          </a:solidFill>
                        </a:rPr>
                        <a:t>Details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297902"/>
                  </a:ext>
                </a:extLst>
              </a:tr>
              <a:tr h="3003245">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900" dirty="0">
                          <a:latin typeface="Ekster" panose="02000500030000020000"/>
                        </a:rPr>
                        <a:t>Numerator Logic </a:t>
                      </a:r>
                    </a:p>
                    <a:p>
                      <a:endParaRPr lang="en-US" sz="2900" dirty="0">
                        <a:latin typeface="Ekster" panose="02000500030000020000"/>
                      </a:endParaRP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Ekster" panose="02000500030000020000"/>
                        </a:rPr>
                        <a:t>AND: “Intervention, Performed : Suicide Risk Assessment” during </a:t>
                      </a:r>
                    </a:p>
                    <a:p>
                      <a:r>
                        <a:rPr lang="en-US" sz="1800" dirty="0">
                          <a:latin typeface="Ekster" panose="02000500030000020000"/>
                        </a:rPr>
                        <a:t>OR: “Occurrence A of Encounter, Performed : Psych Visit Diagnostic Evaluation” </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00267"/>
                  </a:ext>
                </a:extLst>
              </a:tr>
              <a:tr h="620216">
                <a:tc>
                  <a:txBody>
                    <a:bodyPr/>
                    <a:lstStyle/>
                    <a:p>
                      <a:r>
                        <a:rPr lang="en-US" sz="2900" dirty="0">
                          <a:latin typeface="Ekster" panose="02000500030000020000"/>
                        </a:rPr>
                        <a:t>Exclusions</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Ekster" panose="02000500030000020000"/>
                        </a:rPr>
                        <a:t>None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27159"/>
                  </a:ext>
                </a:extLst>
              </a:tr>
              <a:tr h="725647">
                <a:tc>
                  <a:txBody>
                    <a:bodyPr/>
                    <a:lstStyle/>
                    <a:p>
                      <a:r>
                        <a:rPr lang="en-US" sz="2900" dirty="0">
                          <a:latin typeface="Ekster" panose="02000500030000020000"/>
                        </a:rPr>
                        <a:t>Interpretation of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a:solidFill>
                            <a:schemeClr val="dk1"/>
                          </a:solidFill>
                          <a:latin typeface="Ekster" panose="02000500030000020000"/>
                          <a:ea typeface="+mn-ea"/>
                          <a:cs typeface="+mn-cs"/>
                        </a:rPr>
                        <a:t>Better quality=Higher Score</a:t>
                      </a:r>
                    </a:p>
                  </a:txBody>
                  <a:tcPr marL="121695" marR="121695" marT="60847" marB="608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392146"/>
                  </a:ext>
                </a:extLst>
              </a:tr>
            </a:tbl>
          </a:graphicData>
        </a:graphic>
      </p:graphicFrame>
    </p:spTree>
    <p:extLst>
      <p:ext uri="{BB962C8B-B14F-4D97-AF65-F5344CB8AC3E}">
        <p14:creationId xmlns:p14="http://schemas.microsoft.com/office/powerpoint/2010/main" val="36258513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SRA-BH-C Calculation-Denominator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3338488921"/>
              </p:ext>
            </p:extLst>
          </p:nvPr>
        </p:nvGraphicFramePr>
        <p:xfrm>
          <a:off x="899885" y="2193153"/>
          <a:ext cx="12830630" cy="2670048"/>
        </p:xfrm>
        <a:graphic>
          <a:graphicData uri="http://schemas.openxmlformats.org/drawingml/2006/table">
            <a:tbl>
              <a:tblPr firstRow="1" bandRow="1">
                <a:tableStyleId>{21E4AEA4-8DFA-4A89-87EB-49C32662AFE0}</a:tableStyleId>
              </a:tblPr>
              <a:tblGrid>
                <a:gridCol w="3454400">
                  <a:extLst>
                    <a:ext uri="{9D8B030D-6E8A-4147-A177-3AD203B41FA5}">
                      <a16:colId xmlns:a16="http://schemas.microsoft.com/office/drawing/2014/main" val="3028495935"/>
                    </a:ext>
                  </a:extLst>
                </a:gridCol>
                <a:gridCol w="2075543">
                  <a:extLst>
                    <a:ext uri="{9D8B030D-6E8A-4147-A177-3AD203B41FA5}">
                      <a16:colId xmlns:a16="http://schemas.microsoft.com/office/drawing/2014/main" val="2598229197"/>
                    </a:ext>
                  </a:extLst>
                </a:gridCol>
                <a:gridCol w="2583543">
                  <a:extLst>
                    <a:ext uri="{9D8B030D-6E8A-4147-A177-3AD203B41FA5}">
                      <a16:colId xmlns:a16="http://schemas.microsoft.com/office/drawing/2014/main" val="3344158876"/>
                    </a:ext>
                  </a:extLst>
                </a:gridCol>
                <a:gridCol w="2336800">
                  <a:extLst>
                    <a:ext uri="{9D8B030D-6E8A-4147-A177-3AD203B41FA5}">
                      <a16:colId xmlns:a16="http://schemas.microsoft.com/office/drawing/2014/main" val="1233191819"/>
                    </a:ext>
                  </a:extLst>
                </a:gridCol>
                <a:gridCol w="23803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latin typeface="Ekster" panose="02000500030000020000"/>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dirty="0">
                          <a:latin typeface="Ekster" panose="02000500030000020000"/>
                        </a:rPr>
                        <a:t>Age and outpatient encounter-eligible consumers seen during 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dirty="0">
                          <a:latin typeface="Ekster" panose="02000500030000020000"/>
                        </a:rPr>
                        <a:t>Exclusions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r>
                        <a:rPr lang="en-US" b="1" dirty="0">
                          <a:latin typeface="Ekster" panose="02000500030000020000"/>
                        </a:rPr>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250-45=205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100-15=85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50-10=40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Ekster" panose="02000500030000020000"/>
                        </a:rPr>
                        <a:t>400-70=330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bl>
          </a:graphicData>
        </a:graphic>
      </p:graphicFrame>
    </p:spTree>
    <p:extLst>
      <p:ext uri="{BB962C8B-B14F-4D97-AF65-F5344CB8AC3E}">
        <p14:creationId xmlns:p14="http://schemas.microsoft.com/office/powerpoint/2010/main" val="1005222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CFB-B232-41D0-8935-E6121D31FEBF}"/>
              </a:ext>
            </a:extLst>
          </p:cNvPr>
          <p:cNvSpPr>
            <a:spLocks noGrp="1"/>
          </p:cNvSpPr>
          <p:nvPr>
            <p:ph type="ctrTitle"/>
          </p:nvPr>
        </p:nvSpPr>
        <p:spPr/>
        <p:txBody>
          <a:bodyPr/>
          <a:lstStyle/>
          <a:p>
            <a:r>
              <a:rPr lang="en-US" dirty="0"/>
              <a:t>Example of SRA-BH-C Calculation – Numerator </a:t>
            </a:r>
          </a:p>
        </p:txBody>
      </p:sp>
      <p:graphicFrame>
        <p:nvGraphicFramePr>
          <p:cNvPr id="4" name="Table 4">
            <a:extLst>
              <a:ext uri="{FF2B5EF4-FFF2-40B4-BE49-F238E27FC236}">
                <a16:creationId xmlns:a16="http://schemas.microsoft.com/office/drawing/2014/main" id="{6B92E60A-42AC-4379-BB73-45DDD8E94BAF}"/>
              </a:ext>
            </a:extLst>
          </p:cNvPr>
          <p:cNvGraphicFramePr>
            <a:graphicFrameLocks noGrp="1"/>
          </p:cNvGraphicFramePr>
          <p:nvPr>
            <p:extLst>
              <p:ext uri="{D42A27DB-BD31-4B8C-83A1-F6EECF244321}">
                <p14:modId xmlns:p14="http://schemas.microsoft.com/office/powerpoint/2010/main" val="588290972"/>
              </p:ext>
            </p:extLst>
          </p:nvPr>
        </p:nvGraphicFramePr>
        <p:xfrm>
          <a:off x="969264" y="2252941"/>
          <a:ext cx="12859658" cy="2121408"/>
        </p:xfrm>
        <a:graphic>
          <a:graphicData uri="http://schemas.openxmlformats.org/drawingml/2006/table">
            <a:tbl>
              <a:tblPr firstRow="1" bandRow="1">
                <a:tableStyleId>{21E4AEA4-8DFA-4A89-87EB-49C32662AFE0}</a:tableStyleId>
              </a:tblPr>
              <a:tblGrid>
                <a:gridCol w="3947885">
                  <a:extLst>
                    <a:ext uri="{9D8B030D-6E8A-4147-A177-3AD203B41FA5}">
                      <a16:colId xmlns:a16="http://schemas.microsoft.com/office/drawing/2014/main" val="3028495935"/>
                    </a:ext>
                  </a:extLst>
                </a:gridCol>
                <a:gridCol w="1959429">
                  <a:extLst>
                    <a:ext uri="{9D8B030D-6E8A-4147-A177-3AD203B41FA5}">
                      <a16:colId xmlns:a16="http://schemas.microsoft.com/office/drawing/2014/main" val="2598229197"/>
                    </a:ext>
                  </a:extLst>
                </a:gridCol>
                <a:gridCol w="3193143">
                  <a:extLst>
                    <a:ext uri="{9D8B030D-6E8A-4147-A177-3AD203B41FA5}">
                      <a16:colId xmlns:a16="http://schemas.microsoft.com/office/drawing/2014/main" val="3344158876"/>
                    </a:ext>
                  </a:extLst>
                </a:gridCol>
                <a:gridCol w="2090057">
                  <a:extLst>
                    <a:ext uri="{9D8B030D-6E8A-4147-A177-3AD203B41FA5}">
                      <a16:colId xmlns:a16="http://schemas.microsoft.com/office/drawing/2014/main" val="1233191819"/>
                    </a:ext>
                  </a:extLst>
                </a:gridCol>
                <a:gridCol w="1669144">
                  <a:extLst>
                    <a:ext uri="{9D8B030D-6E8A-4147-A177-3AD203B41FA5}">
                      <a16:colId xmlns:a16="http://schemas.microsoft.com/office/drawing/2014/main" val="548828427"/>
                    </a:ext>
                  </a:extLst>
                </a:gridCol>
              </a:tblGrid>
              <a:tr h="370840">
                <a:tc>
                  <a:txBody>
                    <a:bodyPr/>
                    <a:lstStyle/>
                    <a:p>
                      <a:r>
                        <a:rPr lang="en-US" dirty="0">
                          <a:solidFill>
                            <a:schemeClr val="tx1">
                              <a:lumMod val="20000"/>
                              <a:lumOff val="80000"/>
                            </a:schemeClr>
                          </a:solidFill>
                          <a:latin typeface="Ekster" panose="02000500030000020000"/>
                        </a:rPr>
                        <a:t>Steps in Calculation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Medicare and Medicaid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lumMod val="20000"/>
                              <a:lumOff val="80000"/>
                            </a:schemeClr>
                          </a:solidFill>
                          <a:latin typeface="Ekster" panose="02000500030000020000"/>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47612"/>
                  </a:ext>
                </a:extLst>
              </a:tr>
              <a:tr h="370840">
                <a:tc>
                  <a:txBody>
                    <a:bodyPr/>
                    <a:lstStyle/>
                    <a:p>
                      <a:r>
                        <a:rPr lang="en-US" sz="2400" b="0" dirty="0">
                          <a:latin typeface="Ekster" panose="02000500030000020000"/>
                        </a:rPr>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Ekster" panose="02000500030000020000"/>
                        </a:rPr>
                        <a:t>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052084"/>
                  </a:ext>
                </a:extLst>
              </a:tr>
              <a:tr h="370840">
                <a:tc>
                  <a:txBody>
                    <a:bodyPr/>
                    <a:lstStyle/>
                    <a:p>
                      <a:r>
                        <a:rPr lang="en-US" sz="2400" b="0" dirty="0">
                          <a:latin typeface="Ekster" panose="02000500030000020000"/>
                        </a:rPr>
                        <a:t>Number of visits with an assessment for suicide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631824"/>
                  </a:ext>
                </a:extLst>
              </a:tr>
              <a:tr h="370840">
                <a:tc>
                  <a:txBody>
                    <a:bodyPr/>
                    <a:lstStyle/>
                    <a:p>
                      <a:pPr marL="0" algn="l" defTabSz="1097280" rtl="0" eaLnBrk="1" latinLnBrk="0" hangingPunct="1"/>
                      <a:r>
                        <a:rPr lang="en-US" sz="2160" b="1" kern="1200" dirty="0">
                          <a:solidFill>
                            <a:schemeClr val="dk1"/>
                          </a:solidFill>
                          <a:latin typeface="Ekster" panose="02000500030000020000"/>
                          <a:ea typeface="+mn-ea"/>
                          <a:cs typeface="+mn-cs"/>
                        </a:rPr>
                        <a:t>Numerator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latin typeface="Ekster" panose="02000500030000020000"/>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902684"/>
                  </a:ext>
                </a:extLst>
              </a:tr>
            </a:tbl>
          </a:graphicData>
        </a:graphic>
      </p:graphicFrame>
    </p:spTree>
    <p:extLst>
      <p:ext uri="{BB962C8B-B14F-4D97-AF65-F5344CB8AC3E}">
        <p14:creationId xmlns:p14="http://schemas.microsoft.com/office/powerpoint/2010/main" val="10695050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0C-6580-43D8-B662-F741DB98B8B2}"/>
              </a:ext>
            </a:extLst>
          </p:cNvPr>
          <p:cNvSpPr>
            <a:spLocks noGrp="1"/>
          </p:cNvSpPr>
          <p:nvPr>
            <p:ph type="ctrTitle"/>
          </p:nvPr>
        </p:nvSpPr>
        <p:spPr/>
        <p:txBody>
          <a:bodyPr/>
          <a:lstStyle/>
          <a:p>
            <a:r>
              <a:rPr lang="en-US" dirty="0"/>
              <a:t>Example of SRA-BH-C Calculation –The Equation</a:t>
            </a:r>
          </a:p>
        </p:txBody>
      </p:sp>
      <p:sp>
        <p:nvSpPr>
          <p:cNvPr id="3" name="Text Placeholder 2">
            <a:extLst>
              <a:ext uri="{FF2B5EF4-FFF2-40B4-BE49-F238E27FC236}">
                <a16:creationId xmlns:a16="http://schemas.microsoft.com/office/drawing/2014/main" id="{9F711D97-9F2C-4545-AA7F-40D024968C84}"/>
              </a:ext>
            </a:extLst>
          </p:cNvPr>
          <p:cNvSpPr>
            <a:spLocks noGrp="1"/>
          </p:cNvSpPr>
          <p:nvPr>
            <p:ph type="body" sz="quarter" idx="10"/>
          </p:nvPr>
        </p:nvSpPr>
        <p:spPr>
          <a:xfrm>
            <a:off x="969264" y="2522441"/>
            <a:ext cx="11534775" cy="4272253"/>
          </a:xfrm>
        </p:spPr>
        <p:txBody>
          <a:bodyPr>
            <a:normAutofit fontScale="92500" lnSpcReduction="10000"/>
          </a:bodyPr>
          <a:lstStyle/>
          <a:p>
            <a:r>
              <a:rPr lang="en-US" dirty="0"/>
              <a:t>Quality Measure, percentage of consumers aged 12 years and older screened for clinical depression on the date of the encounter using an age-appropriate standardized depression screening tool, and if positive, a follow-up plan is documented on the date of the positive screen, by payer status: </a:t>
            </a:r>
            <a:r>
              <a:rPr lang="en-US" dirty="0">
                <a:solidFill>
                  <a:schemeClr val="tx1">
                    <a:lumMod val="60000"/>
                    <a:lumOff val="40000"/>
                  </a:schemeClr>
                </a:solidFill>
              </a:rPr>
              <a:t>	</a:t>
            </a:r>
          </a:p>
          <a:p>
            <a:r>
              <a:rPr lang="en-US" dirty="0"/>
              <a:t>	Medicaid: 90/205 = .4 or 44%</a:t>
            </a:r>
          </a:p>
          <a:p>
            <a:r>
              <a:rPr lang="en-US" dirty="0"/>
              <a:t>	Medicaid &amp; Medicare:  30/85 = .35 or 35%</a:t>
            </a:r>
          </a:p>
          <a:p>
            <a:r>
              <a:rPr lang="en-US" dirty="0"/>
              <a:t>	Neither: 3/40 = .08 or 8%</a:t>
            </a:r>
          </a:p>
          <a:p>
            <a:r>
              <a:rPr lang="en-US" dirty="0"/>
              <a:t>	Total: 123/330= .37 or 37%</a:t>
            </a:r>
          </a:p>
          <a:p>
            <a:r>
              <a:rPr lang="en-US" u="sng" dirty="0"/>
              <a:t>Measure Interpretation:</a:t>
            </a:r>
            <a:r>
              <a:rPr lang="en-US" dirty="0"/>
              <a:t>   For the Medicaid eligible population, 44% of consumers were screened and had a positive result for clinical depression and were also documented with a follow-up plan on the same date as the screening; whereas 35% with both Medicare and Medicaid and 8% without Medicare or Medicaid (referred to as “Neither”) were both screened and positive for clinical depression and were documented to have a follow-up plan put in place on the same day. </a:t>
            </a:r>
          </a:p>
        </p:txBody>
      </p:sp>
    </p:spTree>
    <p:extLst>
      <p:ext uri="{BB962C8B-B14F-4D97-AF65-F5344CB8AC3E}">
        <p14:creationId xmlns:p14="http://schemas.microsoft.com/office/powerpoint/2010/main" val="3786896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ing tape on table">
            <a:extLst>
              <a:ext uri="{FF2B5EF4-FFF2-40B4-BE49-F238E27FC236}">
                <a16:creationId xmlns:a16="http://schemas.microsoft.com/office/drawing/2014/main" id="{21958EEE-75BA-2E04-17D0-B464CD88CA18}"/>
              </a:ext>
            </a:extLst>
          </p:cNvPr>
          <p:cNvPicPr>
            <a:picLocks noChangeAspect="1"/>
          </p:cNvPicPr>
          <p:nvPr/>
        </p:nvPicPr>
        <p:blipFill rotWithShape="1">
          <a:blip r:embed="rId3">
            <a:alphaModFix amt="35000"/>
          </a:blip>
          <a:srcRect t="1434" b="14296"/>
          <a:stretch/>
        </p:blipFill>
        <p:spPr>
          <a:xfrm>
            <a:off x="20" y="1"/>
            <a:ext cx="14630380" cy="8229599"/>
          </a:xfrm>
          <a:prstGeom prst="rect">
            <a:avLst/>
          </a:prstGeom>
        </p:spPr>
      </p:pic>
      <p:sp>
        <p:nvSpPr>
          <p:cNvPr id="2" name="Title 1">
            <a:extLst>
              <a:ext uri="{FF2B5EF4-FFF2-40B4-BE49-F238E27FC236}">
                <a16:creationId xmlns:a16="http://schemas.microsoft.com/office/drawing/2014/main" id="{53C94BEC-B4C4-44AD-8DBC-0CEED1D0F41A}"/>
              </a:ext>
            </a:extLst>
          </p:cNvPr>
          <p:cNvSpPr>
            <a:spLocks noGrp="1"/>
          </p:cNvSpPr>
          <p:nvPr>
            <p:ph type="ctrTitle"/>
          </p:nvPr>
        </p:nvSpPr>
        <p:spPr>
          <a:xfrm>
            <a:off x="1005841" y="1279034"/>
            <a:ext cx="3975797" cy="5671531"/>
          </a:xfrm>
        </p:spPr>
        <p:txBody>
          <a:bodyPr vert="horz" lIns="91440" tIns="45720" rIns="91440" bIns="45720" rtlCol="0" anchor="ctr">
            <a:normAutofit/>
          </a:bodyPr>
          <a:lstStyle/>
          <a:p>
            <a:pPr algn="r" defTabSz="914400"/>
            <a:r>
              <a:rPr lang="en-US" sz="4800" b="1" dirty="0">
                <a:solidFill>
                  <a:srgbClr val="000000"/>
                </a:solidFill>
                <a:latin typeface="+mj-lt"/>
              </a:rPr>
              <a:t>DEP-REM-12 Description and Measurement Period</a:t>
            </a:r>
          </a:p>
        </p:txBody>
      </p:sp>
      <p:sp>
        <p:nvSpPr>
          <p:cNvPr id="3" name="Text Placeholder 2">
            <a:extLst>
              <a:ext uri="{FF2B5EF4-FFF2-40B4-BE49-F238E27FC236}">
                <a16:creationId xmlns:a16="http://schemas.microsoft.com/office/drawing/2014/main" id="{2560AE04-86A6-46E9-B9BF-D1BDB3A6EAAB}"/>
              </a:ext>
            </a:extLst>
          </p:cNvPr>
          <p:cNvSpPr>
            <a:spLocks noGrp="1"/>
          </p:cNvSpPr>
          <p:nvPr>
            <p:ph type="body" sz="quarter" idx="10"/>
          </p:nvPr>
        </p:nvSpPr>
        <p:spPr>
          <a:xfrm>
            <a:off x="6186454" y="1279034"/>
            <a:ext cx="6893622" cy="5671531"/>
          </a:xfrm>
        </p:spPr>
        <p:txBody>
          <a:bodyPr vert="horz" lIns="91440" tIns="45720" rIns="91440" bIns="45720" rtlCol="0" anchor="ctr">
            <a:normAutofit/>
          </a:bodyPr>
          <a:lstStyle/>
          <a:p>
            <a:pPr indent="-228600" defTabSz="914400">
              <a:buFont typeface="Arial" panose="020B0604020202020204" pitchFamily="34" charset="0"/>
              <a:buChar char="•"/>
            </a:pPr>
            <a:r>
              <a:rPr lang="en-US" b="1" dirty="0">
                <a:solidFill>
                  <a:srgbClr val="000000"/>
                </a:solidFill>
                <a:latin typeface="+mn-lt"/>
              </a:rPr>
              <a:t>DESCRIPTION : </a:t>
            </a:r>
            <a:r>
              <a:rPr lang="en-US" dirty="0">
                <a:solidFill>
                  <a:srgbClr val="000000"/>
                </a:solidFill>
                <a:latin typeface="+mn-lt"/>
              </a:rPr>
              <a:t>Adult consumers aged 18 with Major Depression or Dysthymia who reached remission 12 months (</a:t>
            </a:r>
            <a:r>
              <a:rPr lang="en-US" u="sng" dirty="0">
                <a:solidFill>
                  <a:srgbClr val="000000"/>
                </a:solidFill>
                <a:latin typeface="+mn-lt"/>
              </a:rPr>
              <a:t>+ </a:t>
            </a:r>
            <a:r>
              <a:rPr lang="en-US" dirty="0">
                <a:solidFill>
                  <a:srgbClr val="000000"/>
                </a:solidFill>
                <a:latin typeface="+mn-lt"/>
              </a:rPr>
              <a:t>30 days) after an index visit. This measure applies to consumers with both newly diagnosed and existing Depression whose current PHQ-9 score indicates a need for treatment. </a:t>
            </a:r>
            <a:endParaRPr lang="en-US" u="sng" dirty="0">
              <a:solidFill>
                <a:srgbClr val="000000"/>
              </a:solidFill>
              <a:latin typeface="+mn-lt"/>
            </a:endParaRPr>
          </a:p>
          <a:p>
            <a:pPr indent="-228600" defTabSz="914400">
              <a:buFont typeface="Arial" panose="020B0604020202020204" pitchFamily="34" charset="0"/>
              <a:buChar char="•"/>
            </a:pPr>
            <a:r>
              <a:rPr lang="en-US" b="1" dirty="0">
                <a:solidFill>
                  <a:srgbClr val="000000"/>
                </a:solidFill>
                <a:latin typeface="+mn-lt"/>
              </a:rPr>
              <a:t>Measurement Period: </a:t>
            </a:r>
            <a:r>
              <a:rPr lang="en-US" dirty="0">
                <a:solidFill>
                  <a:srgbClr val="000000"/>
                </a:solidFill>
                <a:latin typeface="+mn-lt"/>
              </a:rPr>
              <a:t>The measurement period for the denominator is the measurement year, but it starts for each person at their individual index date. The measurement period of the numerator runs from the index date for the individual during the measurement year to the point 12 months after ((</a:t>
            </a:r>
            <a:r>
              <a:rPr lang="en-US" u="sng" dirty="0">
                <a:solidFill>
                  <a:srgbClr val="000000"/>
                </a:solidFill>
                <a:latin typeface="+mn-lt"/>
              </a:rPr>
              <a:t>+ </a:t>
            </a:r>
            <a:r>
              <a:rPr lang="en-US" dirty="0">
                <a:solidFill>
                  <a:srgbClr val="000000"/>
                </a:solidFill>
                <a:latin typeface="+mn-lt"/>
              </a:rPr>
              <a:t>30 days). </a:t>
            </a:r>
          </a:p>
        </p:txBody>
      </p:sp>
    </p:spTree>
    <p:extLst>
      <p:ext uri="{BB962C8B-B14F-4D97-AF65-F5344CB8AC3E}">
        <p14:creationId xmlns:p14="http://schemas.microsoft.com/office/powerpoint/2010/main" val="2575561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lus Sign 27">
            <a:extLst>
              <a:ext uri="{FF2B5EF4-FFF2-40B4-BE49-F238E27FC236}">
                <a16:creationId xmlns:a16="http://schemas.microsoft.com/office/drawing/2014/main" id="{0279A0CB-E4A7-7D96-0457-E6C94C63DCEA}"/>
              </a:ext>
            </a:extLst>
          </p:cNvPr>
          <p:cNvSpPr/>
          <p:nvPr/>
        </p:nvSpPr>
        <p:spPr>
          <a:xfrm>
            <a:off x="6885246" y="5437884"/>
            <a:ext cx="938491" cy="880795"/>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lus Sign 26">
            <a:extLst>
              <a:ext uri="{FF2B5EF4-FFF2-40B4-BE49-F238E27FC236}">
                <a16:creationId xmlns:a16="http://schemas.microsoft.com/office/drawing/2014/main" id="{25236372-ECFF-2E18-D695-C7E8BC8A5A50}"/>
              </a:ext>
            </a:extLst>
          </p:cNvPr>
          <p:cNvSpPr/>
          <p:nvPr/>
        </p:nvSpPr>
        <p:spPr>
          <a:xfrm>
            <a:off x="3091670" y="5486615"/>
            <a:ext cx="938491" cy="880795"/>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A9BA5B-BA88-79A7-0BCD-EC70B5272788}"/>
              </a:ext>
            </a:extLst>
          </p:cNvPr>
          <p:cNvSpPr txBox="1"/>
          <p:nvPr/>
        </p:nvSpPr>
        <p:spPr>
          <a:xfrm>
            <a:off x="357809" y="304800"/>
            <a:ext cx="5844208" cy="461665"/>
          </a:xfrm>
          <a:prstGeom prst="rect">
            <a:avLst/>
          </a:prstGeom>
          <a:noFill/>
        </p:spPr>
        <p:txBody>
          <a:bodyPr wrap="square" rtlCol="0">
            <a:spAutoFit/>
          </a:bodyPr>
          <a:lstStyle/>
          <a:p>
            <a:r>
              <a:rPr lang="en-US" sz="2400" b="1" dirty="0">
                <a:latin typeface="Ekster"/>
              </a:rPr>
              <a:t>MEASURE FRAMEWORK: DEP-REM 12</a:t>
            </a:r>
          </a:p>
        </p:txBody>
      </p:sp>
      <p:sp>
        <p:nvSpPr>
          <p:cNvPr id="5" name="Rectangle 4">
            <a:extLst>
              <a:ext uri="{FF2B5EF4-FFF2-40B4-BE49-F238E27FC236}">
                <a16:creationId xmlns:a16="http://schemas.microsoft.com/office/drawing/2014/main" id="{7BC93AEC-8BFA-7190-8595-7415C2E59A69}"/>
              </a:ext>
            </a:extLst>
          </p:cNvPr>
          <p:cNvSpPr/>
          <p:nvPr/>
        </p:nvSpPr>
        <p:spPr>
          <a:xfrm>
            <a:off x="4168502" y="1248914"/>
            <a:ext cx="2962287" cy="20727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Number of consumers in the denominator who achieved remission with a PHQ-9 result less than 5, 12 month (</a:t>
            </a:r>
            <a:r>
              <a:rPr lang="en-US" sz="2000" u="sng" dirty="0">
                <a:solidFill>
                  <a:schemeClr val="bg2"/>
                </a:solidFill>
                <a:latin typeface="Ekster" panose="02000500030000020000"/>
              </a:rPr>
              <a:t>+ </a:t>
            </a:r>
            <a:r>
              <a:rPr lang="en-US" sz="2000" dirty="0">
                <a:solidFill>
                  <a:schemeClr val="bg2"/>
                </a:solidFill>
                <a:latin typeface="Ekster" panose="02000500030000020000"/>
              </a:rPr>
              <a:t>30 days) after an index visit</a:t>
            </a:r>
          </a:p>
        </p:txBody>
      </p:sp>
      <p:sp>
        <p:nvSpPr>
          <p:cNvPr id="6" name="Oval 5">
            <a:extLst>
              <a:ext uri="{FF2B5EF4-FFF2-40B4-BE49-F238E27FC236}">
                <a16:creationId xmlns:a16="http://schemas.microsoft.com/office/drawing/2014/main" id="{B3E43EF9-0ECB-C1EA-5B77-32F5073A9CCB}"/>
              </a:ext>
            </a:extLst>
          </p:cNvPr>
          <p:cNvSpPr/>
          <p:nvPr/>
        </p:nvSpPr>
        <p:spPr>
          <a:xfrm>
            <a:off x="9955570" y="1799709"/>
            <a:ext cx="1978925" cy="18970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Ekster" panose="02000500030000020000"/>
              </a:rPr>
              <a:t>Did not achieve remission </a:t>
            </a:r>
          </a:p>
        </p:txBody>
      </p:sp>
      <p:sp>
        <p:nvSpPr>
          <p:cNvPr id="7" name="TextBox 6">
            <a:extLst>
              <a:ext uri="{FF2B5EF4-FFF2-40B4-BE49-F238E27FC236}">
                <a16:creationId xmlns:a16="http://schemas.microsoft.com/office/drawing/2014/main" id="{DF7AC583-908F-AC27-0975-1481EC177F3F}"/>
              </a:ext>
            </a:extLst>
          </p:cNvPr>
          <p:cNvSpPr txBox="1"/>
          <p:nvPr/>
        </p:nvSpPr>
        <p:spPr>
          <a:xfrm>
            <a:off x="480639" y="1096290"/>
            <a:ext cx="2547706" cy="400110"/>
          </a:xfrm>
          <a:prstGeom prst="rect">
            <a:avLst/>
          </a:prstGeom>
          <a:noFill/>
        </p:spPr>
        <p:txBody>
          <a:bodyPr wrap="square" rtlCol="0">
            <a:spAutoFit/>
          </a:bodyPr>
          <a:lstStyle/>
          <a:p>
            <a:r>
              <a:rPr lang="en-US" sz="2000" b="1" dirty="0">
                <a:solidFill>
                  <a:schemeClr val="accent3"/>
                </a:solidFill>
                <a:latin typeface="Ekster"/>
              </a:rPr>
              <a:t>NUMERATOR</a:t>
            </a:r>
            <a:endParaRPr lang="en-US" sz="2000" dirty="0">
              <a:solidFill>
                <a:schemeClr val="accent3"/>
              </a:solidFill>
              <a:latin typeface="Ekster"/>
            </a:endParaRPr>
          </a:p>
        </p:txBody>
      </p:sp>
      <p:sp>
        <p:nvSpPr>
          <p:cNvPr id="8" name="TextBox 7">
            <a:extLst>
              <a:ext uri="{FF2B5EF4-FFF2-40B4-BE49-F238E27FC236}">
                <a16:creationId xmlns:a16="http://schemas.microsoft.com/office/drawing/2014/main" id="{5630F13A-8F85-F621-C168-FE743769C58A}"/>
              </a:ext>
            </a:extLst>
          </p:cNvPr>
          <p:cNvSpPr txBox="1"/>
          <p:nvPr/>
        </p:nvSpPr>
        <p:spPr>
          <a:xfrm>
            <a:off x="11509239" y="4852915"/>
            <a:ext cx="2975167" cy="1754326"/>
          </a:xfrm>
          <a:prstGeom prst="rect">
            <a:avLst/>
          </a:prstGeom>
          <a:noFill/>
          <a:ln>
            <a:solidFill>
              <a:srgbClr val="262626"/>
            </a:solidFill>
          </a:ln>
        </p:spPr>
        <p:txBody>
          <a:bodyPr wrap="square" rtlCol="0">
            <a:spAutoFit/>
          </a:bodyPr>
          <a:lstStyle/>
          <a:p>
            <a:r>
              <a:rPr lang="en-US" b="1" dirty="0"/>
              <a:t>Exclusion</a:t>
            </a:r>
            <a:r>
              <a:rPr lang="en-US" dirty="0"/>
              <a:t>:</a:t>
            </a:r>
            <a:r>
              <a:rPr lang="en-US" sz="1800" dirty="0"/>
              <a:t> Consumer had an active diagnosis of bipolar disorder.</a:t>
            </a:r>
          </a:p>
          <a:p>
            <a:r>
              <a:rPr lang="en-US" sz="1800" dirty="0"/>
              <a:t>Consumer had an active diagnosis of Personality Disorder. </a:t>
            </a:r>
            <a:r>
              <a:rPr lang="en-US" dirty="0"/>
              <a:t> </a:t>
            </a:r>
          </a:p>
        </p:txBody>
      </p:sp>
      <p:sp>
        <p:nvSpPr>
          <p:cNvPr id="9" name="Parallelogram 8">
            <a:extLst>
              <a:ext uri="{FF2B5EF4-FFF2-40B4-BE49-F238E27FC236}">
                <a16:creationId xmlns:a16="http://schemas.microsoft.com/office/drawing/2014/main" id="{BB9CFD4D-6BD4-9293-BEA5-4CB1606BC950}"/>
              </a:ext>
            </a:extLst>
          </p:cNvPr>
          <p:cNvSpPr/>
          <p:nvPr/>
        </p:nvSpPr>
        <p:spPr>
          <a:xfrm>
            <a:off x="178831" y="4802047"/>
            <a:ext cx="3135408" cy="1764080"/>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Ekster" panose="02000500030000020000"/>
              </a:rPr>
              <a:t>Age 18 or older on the date of index visit</a:t>
            </a:r>
          </a:p>
          <a:p>
            <a:pPr algn="ctr"/>
            <a:r>
              <a:rPr lang="en-US" dirty="0">
                <a:solidFill>
                  <a:schemeClr val="bg2"/>
                </a:solidFill>
                <a:latin typeface="Ekster" panose="02000500030000020000"/>
              </a:rPr>
              <a:t>And Seen at least once at the BHC during MY</a:t>
            </a:r>
          </a:p>
        </p:txBody>
      </p:sp>
      <p:sp>
        <p:nvSpPr>
          <p:cNvPr id="10" name="TextBox 9">
            <a:extLst>
              <a:ext uri="{FF2B5EF4-FFF2-40B4-BE49-F238E27FC236}">
                <a16:creationId xmlns:a16="http://schemas.microsoft.com/office/drawing/2014/main" id="{999B69C8-0FC4-C75B-79DB-9A73D968B29B}"/>
              </a:ext>
            </a:extLst>
          </p:cNvPr>
          <p:cNvSpPr txBox="1"/>
          <p:nvPr/>
        </p:nvSpPr>
        <p:spPr>
          <a:xfrm>
            <a:off x="3425340" y="7150742"/>
            <a:ext cx="8287690" cy="646331"/>
          </a:xfrm>
          <a:prstGeom prst="rect">
            <a:avLst/>
          </a:prstGeom>
          <a:noFill/>
          <a:ln>
            <a:solidFill>
              <a:srgbClr val="262626"/>
            </a:solidFill>
          </a:ln>
        </p:spPr>
        <p:txBody>
          <a:bodyPr wrap="square" rtlCol="0">
            <a:spAutoFit/>
          </a:bodyPr>
          <a:lstStyle/>
          <a:p>
            <a:r>
              <a:rPr lang="en-US" b="1" dirty="0"/>
              <a:t>Supplemental Data: </a:t>
            </a:r>
            <a:r>
              <a:rPr lang="en-US" dirty="0"/>
              <a:t>Gender, Ethnicity, Birth Date, Payer </a:t>
            </a:r>
          </a:p>
          <a:p>
            <a:r>
              <a:rPr lang="en-US" dirty="0"/>
              <a:t> </a:t>
            </a:r>
          </a:p>
        </p:txBody>
      </p:sp>
      <p:sp>
        <p:nvSpPr>
          <p:cNvPr id="11" name="Parallelogram 10">
            <a:extLst>
              <a:ext uri="{FF2B5EF4-FFF2-40B4-BE49-F238E27FC236}">
                <a16:creationId xmlns:a16="http://schemas.microsoft.com/office/drawing/2014/main" id="{9025774D-97A6-4D1D-F0D2-8A7A0388DA9F}"/>
              </a:ext>
            </a:extLst>
          </p:cNvPr>
          <p:cNvSpPr/>
          <p:nvPr/>
        </p:nvSpPr>
        <p:spPr>
          <a:xfrm>
            <a:off x="3838668" y="4829057"/>
            <a:ext cx="3292121" cy="1912929"/>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Ekster" panose="02000500030000020000"/>
              </a:rPr>
              <a:t>Had a diagnosis of MDD or Dysthymia during an eligible OP encounter during the measurement year. </a:t>
            </a:r>
          </a:p>
        </p:txBody>
      </p:sp>
      <p:sp>
        <p:nvSpPr>
          <p:cNvPr id="12" name="TextBox 11">
            <a:extLst>
              <a:ext uri="{FF2B5EF4-FFF2-40B4-BE49-F238E27FC236}">
                <a16:creationId xmlns:a16="http://schemas.microsoft.com/office/drawing/2014/main" id="{480EEC48-90B8-8E44-D1E3-3A86D582C9A1}"/>
              </a:ext>
            </a:extLst>
          </p:cNvPr>
          <p:cNvSpPr txBox="1"/>
          <p:nvPr/>
        </p:nvSpPr>
        <p:spPr>
          <a:xfrm>
            <a:off x="349855" y="4118207"/>
            <a:ext cx="2547706" cy="400110"/>
          </a:xfrm>
          <a:prstGeom prst="rect">
            <a:avLst/>
          </a:prstGeom>
          <a:noFill/>
        </p:spPr>
        <p:txBody>
          <a:bodyPr wrap="square" rtlCol="0">
            <a:spAutoFit/>
          </a:bodyPr>
          <a:lstStyle/>
          <a:p>
            <a:r>
              <a:rPr lang="en-US" sz="2000" b="1" dirty="0">
                <a:solidFill>
                  <a:schemeClr val="accent3"/>
                </a:solidFill>
                <a:latin typeface="Ekster" panose="02000500030000020000"/>
              </a:rPr>
              <a:t>DENOMINATOR</a:t>
            </a:r>
            <a:r>
              <a:rPr lang="en-US" sz="2000" dirty="0">
                <a:latin typeface="Ekster" panose="02000500030000020000"/>
              </a:rPr>
              <a:t> </a:t>
            </a:r>
          </a:p>
        </p:txBody>
      </p:sp>
      <p:sp>
        <p:nvSpPr>
          <p:cNvPr id="13" name="Parallelogram 12">
            <a:extLst>
              <a:ext uri="{FF2B5EF4-FFF2-40B4-BE49-F238E27FC236}">
                <a16:creationId xmlns:a16="http://schemas.microsoft.com/office/drawing/2014/main" id="{1C08EC90-5529-14D2-3227-FAA6C252955B}"/>
              </a:ext>
            </a:extLst>
          </p:cNvPr>
          <p:cNvSpPr/>
          <p:nvPr/>
        </p:nvSpPr>
        <p:spPr>
          <a:xfrm>
            <a:off x="7575524" y="4829058"/>
            <a:ext cx="3492340" cy="1764082"/>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Ekster" panose="02000500030000020000"/>
              </a:rPr>
              <a:t>Documented PHQ-9 score greater than 9 during the 12-month denominator identification period </a:t>
            </a:r>
          </a:p>
        </p:txBody>
      </p:sp>
      <p:sp>
        <p:nvSpPr>
          <p:cNvPr id="14" name="Minus Sign 13">
            <a:extLst>
              <a:ext uri="{FF2B5EF4-FFF2-40B4-BE49-F238E27FC236}">
                <a16:creationId xmlns:a16="http://schemas.microsoft.com/office/drawing/2014/main" id="{F1B93588-EDC0-123A-8524-9C8AA424ABEA}"/>
              </a:ext>
            </a:extLst>
          </p:cNvPr>
          <p:cNvSpPr/>
          <p:nvPr/>
        </p:nvSpPr>
        <p:spPr>
          <a:xfrm>
            <a:off x="10864949" y="5619623"/>
            <a:ext cx="605638" cy="61477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4DF38F-5BDD-12D9-ACFC-7FBDBE1E9BA6}"/>
              </a:ext>
            </a:extLst>
          </p:cNvPr>
          <p:cNvSpPr txBox="1"/>
          <p:nvPr/>
        </p:nvSpPr>
        <p:spPr>
          <a:xfrm>
            <a:off x="7049499" y="5686134"/>
            <a:ext cx="692350" cy="369332"/>
          </a:xfrm>
          <a:prstGeom prst="rect">
            <a:avLst/>
          </a:prstGeom>
          <a:noFill/>
        </p:spPr>
        <p:txBody>
          <a:bodyPr wrap="square" rtlCol="0">
            <a:spAutoFit/>
          </a:bodyPr>
          <a:lstStyle/>
          <a:p>
            <a:r>
              <a:rPr lang="en-US" dirty="0">
                <a:solidFill>
                  <a:schemeClr val="bg2"/>
                </a:solidFill>
              </a:rPr>
              <a:t>AND</a:t>
            </a:r>
          </a:p>
        </p:txBody>
      </p:sp>
      <p:sp>
        <p:nvSpPr>
          <p:cNvPr id="17" name="TextBox 16">
            <a:extLst>
              <a:ext uri="{FF2B5EF4-FFF2-40B4-BE49-F238E27FC236}">
                <a16:creationId xmlns:a16="http://schemas.microsoft.com/office/drawing/2014/main" id="{F9ACCB38-0423-CA70-0BCB-1B6CBA6AD995}"/>
              </a:ext>
            </a:extLst>
          </p:cNvPr>
          <p:cNvSpPr txBox="1"/>
          <p:nvPr/>
        </p:nvSpPr>
        <p:spPr>
          <a:xfrm>
            <a:off x="3268997" y="5742346"/>
            <a:ext cx="723943" cy="369332"/>
          </a:xfrm>
          <a:prstGeom prst="rect">
            <a:avLst/>
          </a:prstGeom>
          <a:noFill/>
        </p:spPr>
        <p:txBody>
          <a:bodyPr wrap="square" rtlCol="0">
            <a:spAutoFit/>
          </a:bodyPr>
          <a:lstStyle/>
          <a:p>
            <a:r>
              <a:rPr lang="en-US" dirty="0">
                <a:solidFill>
                  <a:schemeClr val="bg2"/>
                </a:solidFill>
              </a:rPr>
              <a:t>AND</a:t>
            </a:r>
          </a:p>
        </p:txBody>
      </p:sp>
      <p:cxnSp>
        <p:nvCxnSpPr>
          <p:cNvPr id="19" name="Straight Connector 18">
            <a:extLst>
              <a:ext uri="{FF2B5EF4-FFF2-40B4-BE49-F238E27FC236}">
                <a16:creationId xmlns:a16="http://schemas.microsoft.com/office/drawing/2014/main" id="{A90C5754-A7BA-1198-1122-B7B17F62333D}"/>
              </a:ext>
            </a:extLst>
          </p:cNvPr>
          <p:cNvCxnSpPr/>
          <p:nvPr/>
        </p:nvCxnSpPr>
        <p:spPr>
          <a:xfrm>
            <a:off x="717957" y="4071867"/>
            <a:ext cx="12417287" cy="0"/>
          </a:xfrm>
          <a:prstGeom prst="line">
            <a:avLst/>
          </a:prstGeom>
        </p:spPr>
        <p:style>
          <a:lnRef idx="1">
            <a:schemeClr val="dk1"/>
          </a:lnRef>
          <a:fillRef idx="0">
            <a:schemeClr val="dk1"/>
          </a:fillRef>
          <a:effectRef idx="0">
            <a:schemeClr val="dk1"/>
          </a:effectRef>
          <a:fontRef idx="minor">
            <a:schemeClr val="tx1"/>
          </a:fontRef>
        </p:style>
      </p:cxnSp>
      <p:cxnSp>
        <p:nvCxnSpPr>
          <p:cNvPr id="24" name="Connector: Elbow 23">
            <a:extLst>
              <a:ext uri="{FF2B5EF4-FFF2-40B4-BE49-F238E27FC236}">
                <a16:creationId xmlns:a16="http://schemas.microsoft.com/office/drawing/2014/main" id="{E490598B-B46C-A842-D3AE-D388829933E2}"/>
              </a:ext>
            </a:extLst>
          </p:cNvPr>
          <p:cNvCxnSpPr/>
          <p:nvPr/>
        </p:nvCxnSpPr>
        <p:spPr>
          <a:xfrm>
            <a:off x="5529293" y="3346573"/>
            <a:ext cx="4768883" cy="181638"/>
          </a:xfrm>
          <a:prstGeom prst="bentConnector3">
            <a:avLst>
              <a:gd name="adj1" fmla="val 46"/>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7523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3EE3-0B73-4794-AA66-F6326E724B30}"/>
              </a:ext>
            </a:extLst>
          </p:cNvPr>
          <p:cNvSpPr>
            <a:spLocks noGrp="1"/>
          </p:cNvSpPr>
          <p:nvPr>
            <p:ph type="ctrTitle"/>
          </p:nvPr>
        </p:nvSpPr>
        <p:spPr>
          <a:xfrm>
            <a:off x="768096" y="2489235"/>
            <a:ext cx="3302824" cy="3251130"/>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defTabSz="914400"/>
            <a:r>
              <a:rPr lang="en-US" sz="3100" kern="1200" dirty="0">
                <a:solidFill>
                  <a:srgbClr val="FFFFFF"/>
                </a:solidFill>
                <a:latin typeface="Ekster" panose="02000500030000020000"/>
              </a:rPr>
              <a:t>DEP-REM-12</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Required Data Elements </a:t>
            </a:r>
          </a:p>
        </p:txBody>
      </p:sp>
      <p:sp>
        <p:nvSpPr>
          <p:cNvPr id="7" name="TextBox 6">
            <a:extLst>
              <a:ext uri="{FF2B5EF4-FFF2-40B4-BE49-F238E27FC236}">
                <a16:creationId xmlns:a16="http://schemas.microsoft.com/office/drawing/2014/main" id="{32259B0E-86A2-4B08-823D-C72B4507044F}"/>
              </a:ext>
            </a:extLst>
          </p:cNvPr>
          <p:cNvSpPr txBox="1"/>
          <p:nvPr/>
        </p:nvSpPr>
        <p:spPr>
          <a:xfrm>
            <a:off x="4865734" y="1021645"/>
            <a:ext cx="7315200" cy="4524315"/>
          </a:xfrm>
          <a:prstGeom prst="rect">
            <a:avLst/>
          </a:prstGeom>
          <a:noFill/>
        </p:spPr>
        <p:txBody>
          <a:bodyPr wrap="square">
            <a:spAutoFit/>
          </a:bodyPr>
          <a:lstStyle/>
          <a:p>
            <a:r>
              <a:rPr lang="en-US" sz="3600" b="1" dirty="0">
                <a:latin typeface="Ekster"/>
              </a:rPr>
              <a:t>Demographics:</a:t>
            </a:r>
          </a:p>
          <a:p>
            <a:pPr marL="342900" indent="-342900">
              <a:buFont typeface="Arial" panose="020B0604020202020204" pitchFamily="34" charset="0"/>
              <a:buChar char="•"/>
            </a:pPr>
            <a:r>
              <a:rPr lang="en-US" sz="3600" dirty="0">
                <a:latin typeface="Ekster"/>
              </a:rPr>
              <a:t>Gender</a:t>
            </a:r>
          </a:p>
          <a:p>
            <a:pPr marL="342900" indent="-342900">
              <a:buFont typeface="Arial" panose="020B0604020202020204" pitchFamily="34" charset="0"/>
              <a:buChar char="•"/>
            </a:pPr>
            <a:r>
              <a:rPr lang="en-US" sz="3600" dirty="0">
                <a:latin typeface="Ekster"/>
              </a:rPr>
              <a:t>Ethnicity</a:t>
            </a:r>
          </a:p>
          <a:p>
            <a:pPr marL="342900" indent="-342900">
              <a:buFont typeface="Arial" panose="020B0604020202020204" pitchFamily="34" charset="0"/>
              <a:buChar char="•"/>
            </a:pPr>
            <a:r>
              <a:rPr lang="en-US" sz="3600" dirty="0">
                <a:latin typeface="Ekster"/>
              </a:rPr>
              <a:t>Birth Date</a:t>
            </a:r>
          </a:p>
          <a:p>
            <a:pPr marL="342900" indent="-342900">
              <a:buFont typeface="Arial" panose="020B0604020202020204" pitchFamily="34" charset="0"/>
              <a:buChar char="•"/>
            </a:pPr>
            <a:r>
              <a:rPr lang="en-US" sz="3600" dirty="0">
                <a:latin typeface="Ekster"/>
              </a:rPr>
              <a:t>Payer </a:t>
            </a:r>
          </a:p>
          <a:p>
            <a:r>
              <a:rPr lang="en-US" sz="3600" b="1" dirty="0">
                <a:latin typeface="Ekster"/>
              </a:rPr>
              <a:t>Diagnosis </a:t>
            </a:r>
          </a:p>
          <a:p>
            <a:r>
              <a:rPr lang="en-US" sz="3600" b="1" dirty="0">
                <a:latin typeface="Ekster"/>
              </a:rPr>
              <a:t>PHQ-9</a:t>
            </a:r>
          </a:p>
          <a:p>
            <a:endParaRPr lang="en-US" sz="3600" b="1" dirty="0"/>
          </a:p>
        </p:txBody>
      </p:sp>
      <p:pic>
        <p:nvPicPr>
          <p:cNvPr id="5" name="Picture 4">
            <a:extLst>
              <a:ext uri="{FF2B5EF4-FFF2-40B4-BE49-F238E27FC236}">
                <a16:creationId xmlns:a16="http://schemas.microsoft.com/office/drawing/2014/main" id="{641C9561-CCAC-42A1-AD24-447417699BA6}"/>
              </a:ext>
            </a:extLst>
          </p:cNvPr>
          <p:cNvPicPr>
            <a:picLocks noChangeAspect="1"/>
          </p:cNvPicPr>
          <p:nvPr/>
        </p:nvPicPr>
        <p:blipFill>
          <a:blip r:embed="rId3"/>
          <a:stretch>
            <a:fillRect/>
          </a:stretch>
        </p:blipFill>
        <p:spPr>
          <a:xfrm>
            <a:off x="12310867" y="7509237"/>
            <a:ext cx="2219325" cy="552450"/>
          </a:xfrm>
          <a:prstGeom prst="rect">
            <a:avLst/>
          </a:prstGeom>
        </p:spPr>
      </p:pic>
    </p:spTree>
    <p:extLst>
      <p:ext uri="{BB962C8B-B14F-4D97-AF65-F5344CB8AC3E}">
        <p14:creationId xmlns:p14="http://schemas.microsoft.com/office/powerpoint/2010/main" val="42433835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B0CE-63FA-7438-206C-B37A555599F4}"/>
              </a:ext>
            </a:extLst>
          </p:cNvPr>
          <p:cNvSpPr>
            <a:spLocks noGrp="1"/>
          </p:cNvSpPr>
          <p:nvPr>
            <p:ph type="ctrTitle"/>
          </p:nvPr>
        </p:nvSpPr>
        <p:spPr/>
        <p:txBody>
          <a:bodyPr/>
          <a:lstStyle/>
          <a:p>
            <a:r>
              <a:rPr lang="en-US" dirty="0"/>
              <a:t>Tips for DEP-REM-12</a:t>
            </a:r>
          </a:p>
        </p:txBody>
      </p:sp>
      <p:sp>
        <p:nvSpPr>
          <p:cNvPr id="3" name="Text Placeholder 2">
            <a:extLst>
              <a:ext uri="{FF2B5EF4-FFF2-40B4-BE49-F238E27FC236}">
                <a16:creationId xmlns:a16="http://schemas.microsoft.com/office/drawing/2014/main" id="{7679278B-75B5-65D2-DB79-9BEDBDB37F7E}"/>
              </a:ext>
            </a:extLst>
          </p:cNvPr>
          <p:cNvSpPr>
            <a:spLocks noGrp="1"/>
          </p:cNvSpPr>
          <p:nvPr>
            <p:ph type="body" sz="quarter" idx="10"/>
          </p:nvPr>
        </p:nvSpPr>
        <p:spPr>
          <a:xfrm>
            <a:off x="3379304" y="2398643"/>
            <a:ext cx="9727096" cy="4399721"/>
          </a:xfrm>
        </p:spPr>
        <p:txBody>
          <a:bodyPr>
            <a:noAutofit/>
          </a:bodyPr>
          <a:lstStyle/>
          <a:p>
            <a:pPr marL="342900" indent="-342900">
              <a:buFont typeface="Arial" panose="020B0604020202020204" pitchFamily="34" charset="0"/>
              <a:buChar char="•"/>
            </a:pPr>
            <a:r>
              <a:rPr lang="en-US" dirty="0"/>
              <a:t>This measure is to be reported once per reporting period for consumers seen during the denominator identification measurement period with a diagnosis of Depression and an initial PHQ-9 greater than nine. </a:t>
            </a:r>
          </a:p>
          <a:p>
            <a:pPr marL="342900" indent="-342900">
              <a:buFont typeface="Arial" panose="020B0604020202020204" pitchFamily="34" charset="0"/>
              <a:buChar char="•"/>
            </a:pPr>
            <a:r>
              <a:rPr lang="en-US" dirty="0"/>
              <a:t>These measures apply to consumers who are diagnosed with Major Depression or Dysthymia; either newly diagnosed or existing.</a:t>
            </a:r>
          </a:p>
          <a:p>
            <a:pPr marL="342900" indent="-342900">
              <a:buFont typeface="Arial" panose="020B0604020202020204" pitchFamily="34" charset="0"/>
              <a:buChar char="•"/>
            </a:pPr>
            <a:r>
              <a:rPr lang="en-US" dirty="0"/>
              <a:t>Index Date: An Index visit occurs when all of the following criteria are met:</a:t>
            </a:r>
          </a:p>
          <a:p>
            <a:pPr marL="1165860" lvl="1" indent="-342900"/>
            <a:r>
              <a:rPr lang="en-US" sz="2400" dirty="0"/>
              <a:t>A PHQ-9 result greater than nine</a:t>
            </a:r>
          </a:p>
          <a:p>
            <a:pPr marL="1165860" lvl="1" indent="-342900"/>
            <a:r>
              <a:rPr lang="en-US" sz="2400" dirty="0"/>
              <a:t>An active diagnosis of Major Depression or Dysthymia** (Major Depression or Dysthymia Value Set)</a:t>
            </a:r>
          </a:p>
          <a:p>
            <a:pPr marL="1165860" lvl="1" indent="-342900"/>
            <a:r>
              <a:rPr lang="en-US" sz="2400" dirty="0"/>
              <a:t>The patient is NOT in a prior index period</a:t>
            </a:r>
          </a:p>
          <a:p>
            <a:r>
              <a:rPr lang="en-US" dirty="0"/>
              <a:t>An index period begins with an index visit and is 13 months in duration. </a:t>
            </a:r>
          </a:p>
          <a:p>
            <a:r>
              <a:rPr lang="en-US" dirty="0"/>
              <a:t>**For behavioral health providers only: The diagnosis of Major Depression or Dysthymia must be the primary diagnosis. </a:t>
            </a:r>
          </a:p>
        </p:txBody>
      </p:sp>
      <p:sp>
        <p:nvSpPr>
          <p:cNvPr id="5" name="Rectangle 4">
            <a:extLst>
              <a:ext uri="{FF2B5EF4-FFF2-40B4-BE49-F238E27FC236}">
                <a16:creationId xmlns:a16="http://schemas.microsoft.com/office/drawing/2014/main" id="{C72C38D7-DBC5-8CC3-35A9-C4B2BC98F42B}"/>
              </a:ext>
            </a:extLst>
          </p:cNvPr>
          <p:cNvSpPr/>
          <p:nvPr/>
        </p:nvSpPr>
        <p:spPr>
          <a:xfrm>
            <a:off x="969264" y="2398643"/>
            <a:ext cx="2410040" cy="4399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See the source image">
            <a:extLst>
              <a:ext uri="{FF2B5EF4-FFF2-40B4-BE49-F238E27FC236}">
                <a16:creationId xmlns:a16="http://schemas.microsoft.com/office/drawing/2014/main" id="{618D8A45-57E4-F232-A3C3-FB301E373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9264" y="3195008"/>
            <a:ext cx="2410040" cy="2566486"/>
          </a:xfrm>
          <a:prstGeom prst="rect">
            <a:avLst/>
          </a:prstGeom>
          <a:solidFill>
            <a:srgbClr val="7030A0"/>
          </a:solidFill>
          <a:ln>
            <a:solidFill>
              <a:srgbClr val="7030A0"/>
            </a:solidFill>
          </a:ln>
        </p:spPr>
      </p:pic>
    </p:spTree>
    <p:extLst>
      <p:ext uri="{BB962C8B-B14F-4D97-AF65-F5344CB8AC3E}">
        <p14:creationId xmlns:p14="http://schemas.microsoft.com/office/powerpoint/2010/main" val="1382504935"/>
      </p:ext>
    </p:extLst>
  </p:cSld>
  <p:clrMapOvr>
    <a:masterClrMapping/>
  </p:clrMapOvr>
</p:sld>
</file>

<file path=ppt/theme/theme1.xml><?xml version="1.0" encoding="utf-8"?>
<a:theme xmlns:a="http://schemas.openxmlformats.org/drawingml/2006/main" name="Office Theme">
  <a:themeElements>
    <a:clrScheme name="Qualifacts Colors">
      <a:dk1>
        <a:srgbClr val="3A2769"/>
      </a:dk1>
      <a:lt1>
        <a:srgbClr val="F36E47"/>
      </a:lt1>
      <a:dk2>
        <a:srgbClr val="D8DAE2"/>
      </a:dk2>
      <a:lt2>
        <a:srgbClr val="FFFFFF"/>
      </a:lt2>
      <a:accent1>
        <a:srgbClr val="C9CD30"/>
      </a:accent1>
      <a:accent2>
        <a:srgbClr val="7E7DB5"/>
      </a:accent2>
      <a:accent3>
        <a:srgbClr val="00A998"/>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Qualifacts Colors">
    <a:dk1>
      <a:srgbClr val="3A2769"/>
    </a:dk1>
    <a:lt1>
      <a:srgbClr val="F36E47"/>
    </a:lt1>
    <a:dk2>
      <a:srgbClr val="D8DAE2"/>
    </a:dk2>
    <a:lt2>
      <a:srgbClr val="FFFFFF"/>
    </a:lt2>
    <a:accent1>
      <a:srgbClr val="C9CD30"/>
    </a:accent1>
    <a:accent2>
      <a:srgbClr val="7E7DB5"/>
    </a:accent2>
    <a:accent3>
      <a:srgbClr val="00A998"/>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A1D098B2ACA94F9F8F1BACA96C5409" ma:contentTypeVersion="20" ma:contentTypeDescription="Create a new document." ma:contentTypeScope="" ma:versionID="261341d08a2fe122f45232d5fd0ab850">
  <xsd:schema xmlns:xsd="http://www.w3.org/2001/XMLSchema" xmlns:xs="http://www.w3.org/2001/XMLSchema" xmlns:p="http://schemas.microsoft.com/office/2006/metadata/properties" xmlns:ns2="e80554d1-5d77-4981-a2e0-210776ab5c60" xmlns:ns3="0d0c1951-fce2-4f93-a657-769ac97d697c" targetNamespace="http://schemas.microsoft.com/office/2006/metadata/properties" ma:root="true" ma:fieldsID="b4ef86e88a14703bfd639d38a0916cae" ns2:_="" ns3:_="">
    <xsd:import namespace="e80554d1-5d77-4981-a2e0-210776ab5c60"/>
    <xsd:import namespace="0d0c1951-fce2-4f93-a657-769ac97d69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DateandTime" minOccurs="0"/>
                <xsd:element ref="ns2:Owner" minOccurs="0"/>
                <xsd:element ref="ns2:Date_x0020_Modified" minOccurs="0"/>
                <xsd:element ref="ns2:Date_x0020_Modified_x003a_Modified" minOccurs="0"/>
                <xsd:element ref="ns2:Date_x0020_Modified_x003a_Tags" minOccurs="0"/>
                <xsd:element ref="ns2:Date_x0020_Modified_x003a_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554d1-5d77-4981-a2e0-210776ab5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ateandTime" ma:index="21" nillable="true" ma:displayName="Date and Time" ma:format="DateTime" ma:internalName="DateandTime">
      <xsd:simpleType>
        <xsd:restriction base="dms:DateTime"/>
      </xsd:simpleType>
    </xsd:element>
    <xsd:element name="Owner" ma:index="22" nillable="true" ma:displayName="Owner" ma:format="Dropdown" ma:list="UserInfo" ma:SharePointGroup="0"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_x0020_Modified" ma:index="23" nillable="true" ma:displayName="Date Modified" ma:list="{e80554d1-5d77-4981-a2e0-210776ab5c60}" ma:internalName="Date_x0020_Modified" ma:showField="Modified">
      <xsd:simpleType>
        <xsd:restriction base="dms:Lookup"/>
      </xsd:simpleType>
    </xsd:element>
    <xsd:element name="Date_x0020_Modified_x003a_Modified" ma:index="24" nillable="true" ma:displayName="Date Modified:Modified" ma:list="{e80554d1-5d77-4981-a2e0-210776ab5c60}" ma:internalName="Date_x0020_Modified_x003a_Modified" ma:readOnly="true" ma:showField="Modified" ma:web="0d0c1951-fce2-4f93-a657-769ac97d697c">
      <xsd:simpleType>
        <xsd:restriction base="dms:Lookup"/>
      </xsd:simpleType>
    </xsd:element>
    <xsd:element name="Date_x0020_Modified_x003a_Tags" ma:index="25" nillable="true" ma:displayName="Date Modified:Tags" ma:list="{e80554d1-5d77-4981-a2e0-210776ab5c60}" ma:internalName="Date_x0020_Modified_x003a_Tags" ma:readOnly="true" ma:showField="MediaServiceAutoTags" ma:web="0d0c1951-fce2-4f93-a657-769ac97d697c">
      <xsd:simpleType>
        <xsd:restriction base="dms:Lookup"/>
      </xsd:simpleType>
    </xsd:element>
    <xsd:element name="Date_x0020_Modified_x003a_Created" ma:index="26" nillable="true" ma:displayName="Date Modified:Created" ma:list="{e80554d1-5d77-4981-a2e0-210776ab5c60}" ma:internalName="Date_x0020_Modified_x003a_Created" ma:readOnly="true" ma:showField="Created" ma:web="0d0c1951-fce2-4f93-a657-769ac97d697c">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d0c1951-fce2-4f93-a657-769ac97d69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andTime xmlns="e80554d1-5d77-4981-a2e0-210776ab5c60" xsi:nil="true"/>
    <Date_x0020_Modified xmlns="e80554d1-5d77-4981-a2e0-210776ab5c60" xsi:nil="true"/>
    <Owner xmlns="e80554d1-5d77-4981-a2e0-210776ab5c60">
      <UserInfo>
        <DisplayName/>
        <AccountId xsi:nil="true"/>
        <AccountType/>
      </UserInfo>
    </Owner>
    <SharedWithUsers xmlns="0d0c1951-fce2-4f93-a657-769ac97d697c">
      <UserInfo>
        <DisplayName>Mary Givens</DisplayName>
        <AccountId>183</AccountId>
        <AccountType/>
      </UserInfo>
    </SharedWithUsers>
  </documentManagement>
</p:properties>
</file>

<file path=customXml/itemProps1.xml><?xml version="1.0" encoding="utf-8"?>
<ds:datastoreItem xmlns:ds="http://schemas.openxmlformats.org/officeDocument/2006/customXml" ds:itemID="{281E4C97-AD92-4696-B93E-B66E721A3DA5}">
  <ds:schemaRefs>
    <ds:schemaRef ds:uri="http://schemas.microsoft.com/sharepoint/v3/contenttype/forms"/>
  </ds:schemaRefs>
</ds:datastoreItem>
</file>

<file path=customXml/itemProps2.xml><?xml version="1.0" encoding="utf-8"?>
<ds:datastoreItem xmlns:ds="http://schemas.openxmlformats.org/officeDocument/2006/customXml" ds:itemID="{101778A9-D825-47EC-B4A2-E71C16290296}">
  <ds:schemaRefs>
    <ds:schemaRef ds:uri="0d0c1951-fce2-4f93-a657-769ac97d697c"/>
    <ds:schemaRef ds:uri="e80554d1-5d77-4981-a2e0-210776ab5c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1E6EE9-711B-4D5C-9D41-B1BA82A0807D}">
  <ds:schemaRefs>
    <ds:schemaRef ds:uri="http://purl.org/dc/dcmitype/"/>
    <ds:schemaRef ds:uri="http://www.w3.org/XML/1998/namespace"/>
    <ds:schemaRef ds:uri="http://schemas.microsoft.com/office/infopath/2007/PartnerControls"/>
    <ds:schemaRef ds:uri="0d0c1951-fce2-4f93-a657-769ac97d697c"/>
    <ds:schemaRef ds:uri="http://schemas.microsoft.com/office/2006/documentManagement/types"/>
    <ds:schemaRef ds:uri="http://purl.org/dc/terms/"/>
    <ds:schemaRef ds:uri="http://purl.org/dc/elements/1.1/"/>
    <ds:schemaRef ds:uri="http://schemas.openxmlformats.org/package/2006/metadata/core-properties"/>
    <ds:schemaRef ds:uri="e80554d1-5d77-4981-a2e0-210776ab5c6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4236</TotalTime>
  <Words>10513</Words>
  <Application>Microsoft Office PowerPoint</Application>
  <PresentationFormat>Custom</PresentationFormat>
  <Paragraphs>1497</Paragraphs>
  <Slides>110</Slides>
  <Notes>93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Arial</vt:lpstr>
      <vt:lpstr>Calibri</vt:lpstr>
      <vt:lpstr>Calibri Light</vt:lpstr>
      <vt:lpstr>Ekster</vt:lpstr>
      <vt:lpstr>Symbol</vt:lpstr>
      <vt:lpstr>Office Theme</vt:lpstr>
      <vt:lpstr>A Framework for understanding the  CCBHC BH Led Measures</vt:lpstr>
      <vt:lpstr>IMPORTANT INFORMATION</vt:lpstr>
      <vt:lpstr>Presenter Biography</vt:lpstr>
      <vt:lpstr>Presenter Biography</vt:lpstr>
      <vt:lpstr>PowerPoint Presentation</vt:lpstr>
      <vt:lpstr>Data Points Associated with the CCBHC Measures</vt:lpstr>
      <vt:lpstr>Disclaimer </vt:lpstr>
      <vt:lpstr>Measure Framework</vt:lpstr>
      <vt:lpstr>PowerPoint Presentation</vt:lpstr>
      <vt:lpstr>PowerPoint Presentation</vt:lpstr>
      <vt:lpstr>PowerPoint Presentation</vt:lpstr>
      <vt:lpstr>TSC Description and Measurement Period</vt:lpstr>
      <vt:lpstr>PowerPoint Presentation</vt:lpstr>
      <vt:lpstr>PowerPoint Presentation</vt:lpstr>
      <vt:lpstr>PowerPoint Presentation</vt:lpstr>
      <vt:lpstr>TSC SAMPLE EQUATION</vt:lpstr>
      <vt:lpstr>TSC Required Data Elements </vt:lpstr>
      <vt:lpstr>Tips for TSC</vt:lpstr>
      <vt:lpstr>TSC DENOMINATOR</vt:lpstr>
      <vt:lpstr>TSC Numerator The number of consumers who were screened for tobacco use at least once within 24 months AND who received tobacco cessation intervention if identified as a tobacco user </vt:lpstr>
      <vt:lpstr>Example of TSC Calculation-Denominator </vt:lpstr>
      <vt:lpstr>Example of TSC Calculation – Numerator </vt:lpstr>
      <vt:lpstr>Example of TSC Calculation –The Equation</vt:lpstr>
      <vt:lpstr>ASC Description and Measurement Period</vt:lpstr>
      <vt:lpstr>PowerPoint Presentation</vt:lpstr>
      <vt:lpstr>ASC Required Data Elements </vt:lpstr>
      <vt:lpstr>Tips for ASC</vt:lpstr>
      <vt:lpstr>ASC DENOMINATOR</vt:lpstr>
      <vt:lpstr>ASC Numerator The number of consumers who were screened at least once within the last 24 months for unhealthy alcohol use using a systematic screening method AND who received brief counseling if identified as an unhealthy alcohol user. </vt:lpstr>
      <vt:lpstr>Example of ASC Calculation-Denominator </vt:lpstr>
      <vt:lpstr>Example of ASC Calculation – Numerator </vt:lpstr>
      <vt:lpstr>Example of ASC Calculation –The Equation</vt:lpstr>
      <vt:lpstr>BMI-SF Description and Measurement Period</vt:lpstr>
      <vt:lpstr>PowerPoint Presentation</vt:lpstr>
      <vt:lpstr>BMI-SF Required Data Elements </vt:lpstr>
      <vt:lpstr>Tips for BMI-SF </vt:lpstr>
      <vt:lpstr>BMI-SF DENOMINATOR</vt:lpstr>
      <vt:lpstr>BMI-SF Numerator The number of consumers in the eligible population with a  documented BMI during the encounter or during the previous six months AND, when the BMI is outside of normal parameters, a follow –up plan is documented during the encounter of during the previous six months of the current encounter. </vt:lpstr>
      <vt:lpstr>BMI-SF Numerator The number of consumers in the eligible population with a  documented BMI during the encounter or during the previous six months AND, when the BMI is outside of normal parameters, a follow –up plan is documented during the encounter of during the previous six months of the current encounter. </vt:lpstr>
      <vt:lpstr>Example of BMI-SF Calculation-Denominator </vt:lpstr>
      <vt:lpstr>Example of BMI-SF Calculation – Numerator </vt:lpstr>
      <vt:lpstr>Example of BMI-SF Calculation –The Equation</vt:lpstr>
      <vt:lpstr>CDF-BH Description and Measurement Period</vt:lpstr>
      <vt:lpstr>PowerPoint Presentation</vt:lpstr>
      <vt:lpstr>CDF-BH Required Data Elements </vt:lpstr>
      <vt:lpstr>Tips for CDF-BH </vt:lpstr>
      <vt:lpstr>CDF-BH DENOMINATOR</vt:lpstr>
      <vt:lpstr>CDF-BH Numerator The number of consumers who were screened for clinical depression using a standardized tool AND, if positive, a follow-up plan is documented on the date of the positive screen using one of the codes in the Table CDF-A in Appendix CDF-BH.  Of the SAMHSA /CMS Metrics and Quality Measures for Behavioral Health Clinics , Technical Specifications and Resource Manual, Volume 2. </vt:lpstr>
      <vt:lpstr>Example of CDF-BH Calculation-Denominator </vt:lpstr>
      <vt:lpstr>Example of CDF-BH Calculation – Numerator </vt:lpstr>
      <vt:lpstr>Example of CDF-BH Calculation –The Equation</vt:lpstr>
      <vt:lpstr>IEVAL  Description and Measurement Period</vt:lpstr>
      <vt:lpstr>PowerPoint Presentation</vt:lpstr>
      <vt:lpstr>PowerPoint Presentation</vt:lpstr>
      <vt:lpstr>IEVAL Required Data Elements </vt:lpstr>
      <vt:lpstr>Tips for I-EVAL </vt:lpstr>
      <vt:lpstr>IEVAL DENOMINATOR-Metric #1</vt:lpstr>
      <vt:lpstr>IEVAL Numerator-Metric #1 The percentage of new consumers with initial evaluation provided within 10 business days of first contact</vt:lpstr>
      <vt:lpstr>Example of IEVAL Calculation-Denominator Metric #1</vt:lpstr>
      <vt:lpstr>Example of IEVAL Calculation – Numerator Metric #1 </vt:lpstr>
      <vt:lpstr>Example of IEVAL Calculation –The Equation Metric #1</vt:lpstr>
      <vt:lpstr>IEVAL DENOMINATOR-Metric #2</vt:lpstr>
      <vt:lpstr>IEVAL Numerator-Metric #2 The mean number of days until initial evaluation for new consumers</vt:lpstr>
      <vt:lpstr>Example of IEVAL Calculation-Denominator Metric #2</vt:lpstr>
      <vt:lpstr>Example of IEVAL Calculation – Numerator Metric #2</vt:lpstr>
      <vt:lpstr>Example of IEVAL Calculation –The Equation Metric #2 </vt:lpstr>
      <vt:lpstr>Example of IEVAL Calculation-Denominator Metric #2 Stratified by Age</vt:lpstr>
      <vt:lpstr>Example of IEVAL Calculation – Numerator Metric #2 Stratified by age</vt:lpstr>
      <vt:lpstr>Example of IEVAL Calculation –The Equation Metric #2 Stratified by age</vt:lpstr>
      <vt:lpstr>WCC-BH Description and Measurement Period</vt:lpstr>
      <vt:lpstr>PowerPoint Presentation</vt:lpstr>
      <vt:lpstr>WCC-BH Required Data Elements </vt:lpstr>
      <vt:lpstr>Tips for WCC-BH</vt:lpstr>
      <vt:lpstr>WCC-BH DENOMINATOR</vt:lpstr>
      <vt:lpstr>WCC-BH DENOMINATOR</vt:lpstr>
      <vt:lpstr>WCC-BH Numerator BMI percentile during the measurement year.  </vt:lpstr>
      <vt:lpstr>Example of WCC-BH Calculation-Denominator </vt:lpstr>
      <vt:lpstr>Example of WCC-BH Calculation – Numerator </vt:lpstr>
      <vt:lpstr>Example of WCC-BH Calculation –The Equation</vt:lpstr>
      <vt:lpstr>SRA-A Description and Measurement Period</vt:lpstr>
      <vt:lpstr>Measure SRA-A</vt:lpstr>
      <vt:lpstr>SRA-A Required Data Elements </vt:lpstr>
      <vt:lpstr>Tips for SRA-A</vt:lpstr>
      <vt:lpstr>SRA-A DENOMINATOR</vt:lpstr>
      <vt:lpstr>SRA-A Numerator The number of consumer visits with a suicide risk assessment completed during the visit in which a new diagnosis or recurrent episode was identified. </vt:lpstr>
      <vt:lpstr>Example of SRA-A Calculation </vt:lpstr>
      <vt:lpstr>SRA-BH-C Description and Measurement Period</vt:lpstr>
      <vt:lpstr>PowerPoint Presentation</vt:lpstr>
      <vt:lpstr>SRA-BH-C Required Data Elements </vt:lpstr>
      <vt:lpstr>Tips for SRA-BHC</vt:lpstr>
      <vt:lpstr>SRA-BH-C DENOMINATOR</vt:lpstr>
      <vt:lpstr>SRA-BH-C Numerator The number of consumer visits with a suicide risk assessment completed during the visit in which a new diagnosis or recurrent episode was identified. </vt:lpstr>
      <vt:lpstr>Example of SRA-BH-C Calculation-Denominator </vt:lpstr>
      <vt:lpstr>Example of SRA-BH-C Calculation – Numerator </vt:lpstr>
      <vt:lpstr>Example of SRA-BH-C Calculation –The Equation</vt:lpstr>
      <vt:lpstr>DEP-REM-12 Description and Measurement Period</vt:lpstr>
      <vt:lpstr>PowerPoint Presentation</vt:lpstr>
      <vt:lpstr>DEP-REM-12 Required Data Elements </vt:lpstr>
      <vt:lpstr>Tips for DEP-REM-12</vt:lpstr>
      <vt:lpstr>DEP-REM-12 DENOMINATOR</vt:lpstr>
      <vt:lpstr>DEP-REM-12 Numerator The number of consumers in the eligible population who achieved remission with a PHQ-9 result less than 5 , 12 months (+ 30 days)  after individual index date. </vt:lpstr>
      <vt:lpstr>Example of DEP-REM-12 Calculation-Denominator </vt:lpstr>
      <vt:lpstr>Example of DEP-REM-12 Calculation – Numerator </vt:lpstr>
      <vt:lpstr>Example of DEP-REM-12 Calculation –The Equation</vt:lpstr>
      <vt:lpstr>LOOKING AHEAD</vt:lpstr>
      <vt:lpstr>Questions and Answers </vt:lpstr>
      <vt:lpstr>Resource</vt:lpstr>
      <vt:lpstr>One company, 3 platforms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Jarzyna</dc:creator>
  <cp:lastModifiedBy>Mary Givens</cp:lastModifiedBy>
  <cp:revision>21</cp:revision>
  <dcterms:created xsi:type="dcterms:W3CDTF">2022-02-02T19:01:13Z</dcterms:created>
  <dcterms:modified xsi:type="dcterms:W3CDTF">2023-08-04T15:06:51Z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0x01010034A1D098B2ACA94F9F8F1BACA96C5409</vt:lpwstr>
  </property>
</Properties>
</file>